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0" r:id="rId5"/>
    <p:sldId id="324" r:id="rId6"/>
    <p:sldId id="1048" r:id="rId7"/>
    <p:sldId id="362" r:id="rId8"/>
    <p:sldId id="356" r:id="rId9"/>
    <p:sldId id="336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Kulesza" initials="MK" lastIdx="1" clrIdx="0">
    <p:extLst>
      <p:ext uri="{19B8F6BF-5375-455C-9EA6-DF929625EA0E}">
        <p15:presenceInfo xmlns:p15="http://schemas.microsoft.com/office/powerpoint/2012/main" userId="S::Monika.Kulesza@wolterskluwer.com::dbc53f4a-3303-47ee-a058-68b99a60f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B33"/>
    <a:srgbClr val="7F9CBB"/>
    <a:srgbClr val="0072BB"/>
    <a:srgbClr val="FCFCFC"/>
    <a:srgbClr val="007DD1"/>
    <a:srgbClr val="88ABCD"/>
    <a:srgbClr val="799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97FB1-5FFE-4B5A-B2FD-BF0C3F571979}" v="18" dt="2020-01-24T14:34:10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6" autoAdjust="0"/>
    <p:restoredTop sz="94732"/>
  </p:normalViewPr>
  <p:slideViewPr>
    <p:cSldViewPr snapToGrid="0" showGuides="1">
      <p:cViewPr varScale="1">
        <p:scale>
          <a:sx n="68" d="100"/>
          <a:sy n="68" d="100"/>
        </p:scale>
        <p:origin x="10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koptekst 1">
            <a:extLst>
              <a:ext uri="{FF2B5EF4-FFF2-40B4-BE49-F238E27FC236}">
                <a16:creationId xmlns:a16="http://schemas.microsoft.com/office/drawing/2014/main" id="{A2726205-9934-4940-8922-C72CADCEE141}"/>
              </a:ext>
            </a:extLst>
          </p:cNvPr>
          <p:cNvSpPr txBox="1"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endParaRPr lang="nl-NL" altLang="pl-PL"/>
          </a:p>
        </p:txBody>
      </p:sp>
      <p:sp>
        <p:nvSpPr>
          <p:cNvPr id="10243" name="Tijdelijke aanduiding voor datum 2">
            <a:extLst>
              <a:ext uri="{FF2B5EF4-FFF2-40B4-BE49-F238E27FC236}">
                <a16:creationId xmlns:a16="http://schemas.microsoft.com/office/drawing/2014/main" id="{09EE2B69-2EC4-AC4C-907D-737A97576E80}"/>
              </a:ext>
            </a:extLst>
          </p:cNvPr>
          <p:cNvSpPr txBox="1"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fld id="{200689C4-022C-4748-B586-62EBB8E7AD4E}" type="datetime1">
              <a:rPr lang="nl-NL" altLang="pl-PL"/>
              <a:pPr/>
              <a:t>5-2-2020</a:t>
            </a:fld>
            <a:endParaRPr lang="nl-NL" altLang="pl-PL"/>
          </a:p>
        </p:txBody>
      </p:sp>
      <p:sp>
        <p:nvSpPr>
          <p:cNvPr id="10244" name="Tijdelijke aanduiding voor voettekst 3">
            <a:extLst>
              <a:ext uri="{FF2B5EF4-FFF2-40B4-BE49-F238E27FC236}">
                <a16:creationId xmlns:a16="http://schemas.microsoft.com/office/drawing/2014/main" id="{C7A39554-D477-8F4A-80C1-0A307978D2DA}"/>
              </a:ext>
            </a:extLst>
          </p:cNvPr>
          <p:cNvSpPr txBox="1"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endParaRPr lang="nl-NL" altLang="pl-PL"/>
          </a:p>
        </p:txBody>
      </p:sp>
      <p:sp>
        <p:nvSpPr>
          <p:cNvPr id="10245" name="Tijdelijke aanduiding voor dianummer 4">
            <a:extLst>
              <a:ext uri="{FF2B5EF4-FFF2-40B4-BE49-F238E27FC236}">
                <a16:creationId xmlns:a16="http://schemas.microsoft.com/office/drawing/2014/main" id="{860780D8-271D-8944-9F2D-B6FB708AFB83}"/>
              </a:ext>
            </a:extLst>
          </p:cNvPr>
          <p:cNvSpPr txBox="1"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fld id="{D7A648C2-46E0-9043-99AC-CF506298CD9E}" type="slidenum">
              <a:rPr lang="nl-NL" altLang="pl-PL"/>
              <a:pPr/>
              <a:t>‹#›</a:t>
            </a:fld>
            <a:endParaRPr lang="nl-N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7FDCB-2F33-4A8D-A5C3-2D3FA773A46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AD213-80DD-4062-B491-D563CBBD8EC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20F98BAC-40EE-D943-BB8F-FE2E9E2AEB90}" type="datetime1">
              <a:rPr lang="pl-PL"/>
              <a:pPr>
                <a:defRPr/>
              </a:pPr>
              <a:t>2020-02-05</a:t>
            </a:fld>
            <a:endParaRPr/>
          </a:p>
        </p:txBody>
      </p:sp>
      <p:sp>
        <p:nvSpPr>
          <p:cNvPr id="9220" name="Slide Image Placeholder 3">
            <a:extLst>
              <a:ext uri="{FF2B5EF4-FFF2-40B4-BE49-F238E27FC236}">
                <a16:creationId xmlns:a16="http://schemas.microsoft.com/office/drawing/2014/main" id="{49867FEF-081A-EC48-BE41-2F097AF121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2E3B6C-C7F4-4AD5-850A-1FBA462C33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4B27E-E226-4D85-B09D-85A031BEF33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BCB2A-417B-46DF-9CB8-81D85F036F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A0ECA73C-5E85-0F46-B6F0-2315E8C6E4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65BE5DF2-6095-D24E-8823-AA68F2EEE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19E30781-58BB-2049-AB5A-50AC32C9082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50A91047-A124-764D-84C7-8E09342E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082ADEF-49F4-B848-909C-DA815C0A5C81}" type="slidenum">
              <a:rPr lang="en-US" altLang="pl-PL"/>
              <a:pPr algn="r" eaLnBrk="1" hangingPunct="1"/>
              <a:t>1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CEE10523-AED9-E84B-8E52-227B317E6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61F4A7DB-3744-B341-8FB2-833BAADEAD1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C07BF212-72DB-754B-8F5D-72A6B1CC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0575352-72BB-0E4C-B29D-B2B775255042}" type="slidenum">
              <a:rPr lang="en-US" altLang="pl-PL"/>
              <a:pPr algn="r" eaLnBrk="1" hangingPunct="1"/>
              <a:t>2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65BE5DF2-6095-D24E-8823-AA68F2EEE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19E30781-58BB-2049-AB5A-50AC32C9082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50A91047-A124-764D-84C7-8E09342E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082ADEF-49F4-B848-909C-DA815C0A5C81}" type="slidenum">
              <a:rPr lang="en-US" altLang="pl-PL"/>
              <a:pPr algn="r" eaLnBrk="1" hangingPunct="1"/>
              <a:t>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294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id="{67351F1E-24FD-C844-A0DC-1B2D0B3ACB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id="{C75D8F43-C524-234D-9517-3BF7C3235EA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5604" name="Symbol zastępczy numeru slajdu 3">
            <a:extLst>
              <a:ext uri="{FF2B5EF4-FFF2-40B4-BE49-F238E27FC236}">
                <a16:creationId xmlns:a16="http://schemas.microsoft.com/office/drawing/2014/main" id="{6322A047-110E-5546-9230-917C94E1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B9DC1A42-9E00-DC48-8F43-C317941E29D6}" type="slidenum">
              <a:rPr lang="en-US" altLang="pl-PL"/>
              <a:pPr algn="r" eaLnBrk="1" hangingPunct="1"/>
              <a:t>5</a:t>
            </a:fld>
            <a:endParaRPr lang="en-US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6BA9-289C-6742-A868-8D1E7265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02E0C-B9F4-4E40-8332-730C194172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b="1"/>
              <a:t>PREZENTACJA SZKOLENIOWA </a:t>
            </a:r>
            <a:r>
              <a:rPr lang="pl-PL"/>
              <a:t>MATERIAŁ DO UŻYTKU WEWNĘTRZNEGO WOLTERS KLUWER POLSKA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67987-8E60-FA46-BA09-07D6C9A00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2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B84519-1490-4D40-8394-4344C076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BB39F0-1C66-B54C-A8C7-7DBA4D996C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b="1"/>
              <a:t>PREZENTACJA SZKOLENIOWA </a:t>
            </a:r>
            <a:r>
              <a:rPr lang="pl-PL"/>
              <a:t>MATERIAŁ DO UŻYTKU WEWNĘTRZNEGO WOLTERS KLUWER POLSKA</a:t>
            </a:r>
            <a:endParaRPr lang="pl-P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E0135D-7642-5A44-BBCC-EC6BCF54A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3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FA78-B2C6-FE49-99BB-E9CE4A44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EC190-F945-A040-BF12-AC0642A2F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b="1"/>
              <a:t>PREZENTACJA SZKOLENIOWA </a:t>
            </a:r>
            <a:r>
              <a:rPr lang="pl-PL"/>
              <a:t>MATERIAŁ DO UŻYTKU WEWNĘTRZNEGO WOLTERS KLUWER POLSKA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F6AA-8198-8944-A0F5-2C58C600F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41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80E605-1DF6-D744-B039-3CFC25114FA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1135" y="17103"/>
            <a:ext cx="11048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  <a:endParaRPr lang="en-US" altLang="pl-PL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76C13F5-6522-7242-938A-DC3062469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7334" y="1600202"/>
            <a:ext cx="10972800" cy="35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dirty="0"/>
              <a:t>Click to edit Master text styles</a:t>
            </a:r>
          </a:p>
          <a:p>
            <a:pPr lvl="1"/>
            <a:r>
              <a:rPr lang="en-US" altLang="pl-PL" dirty="0"/>
              <a:t>Second level</a:t>
            </a:r>
          </a:p>
          <a:p>
            <a:pPr lvl="2"/>
            <a:r>
              <a:rPr lang="en-US" altLang="pl-PL" dirty="0"/>
              <a:t>Third level</a:t>
            </a:r>
          </a:p>
          <a:p>
            <a:pPr lvl="3"/>
            <a:r>
              <a:rPr lang="en-US" altLang="pl-PL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BE7E78-9888-4B68-899A-E858F8AAEFD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02280" y="6318251"/>
            <a:ext cx="7947237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defRPr>
            </a:lvl1pPr>
            <a:lvl2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defRPr>
            </a:lvl2pPr>
            <a:lvl3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defRPr>
            </a:lvl3pPr>
          </a:lstStyle>
          <a:p>
            <a:pPr>
              <a:defRPr/>
            </a:pPr>
            <a:r>
              <a:rPr lang="pl-PL" b="1" dirty="0"/>
              <a:t>PREZENTACJA SZKOLENIOWA </a:t>
            </a:r>
            <a:r>
              <a:rPr lang="pl-PL" dirty="0"/>
              <a:t>MATERIAŁ DO UŻYTKU WEWNĘTRZNEGO WOLTERS KLUWER POLSKA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4FAB4D-12FF-4E5F-9073-63A8BD990F7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964334" y="6318251"/>
            <a:ext cx="651933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74747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661B3256-801C-8D49-A7E2-CFDD0F11189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75E08-5682-0F49-B560-ECAC3BDBA513}"/>
              </a:ext>
            </a:extLst>
          </p:cNvPr>
          <p:cNvSpPr/>
          <p:nvPr/>
        </p:nvSpPr>
        <p:spPr>
          <a:xfrm>
            <a:off x="2" y="10802"/>
            <a:ext cx="179108" cy="1143000"/>
          </a:xfrm>
          <a:prstGeom prst="rect">
            <a:avLst/>
          </a:prstGeom>
          <a:solidFill>
            <a:srgbClr val="81B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latin typeface="Calibri Regular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30ADF-03DF-F148-BE87-2142236FAC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287" y="6357577"/>
            <a:ext cx="1732393" cy="2749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F6EE45-0C34-9644-BB8E-E366BD8D81A6}"/>
              </a:ext>
            </a:extLst>
          </p:cNvPr>
          <p:cNvCxnSpPr/>
          <p:nvPr userDrawn="1"/>
        </p:nvCxnSpPr>
        <p:spPr>
          <a:xfrm>
            <a:off x="667907" y="6219191"/>
            <a:ext cx="1098222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1" r:id="rId3"/>
  </p:sldLayoutIdLst>
  <p:transition spd="slow"/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en-US" sz="3200" b="1" kern="1200">
          <a:solidFill>
            <a:srgbClr val="0072BB"/>
          </a:solidFill>
          <a:latin typeface="Calibri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85BC20"/>
          </a:solidFill>
          <a:latin typeface="Calibri" panose="020F0502020204030204" pitchFamily="34" charset="0"/>
        </a:defRPr>
      </a:lvl9pPr>
    </p:titleStyle>
    <p:bodyStyle>
      <a:lvl1pPr marL="303213" indent="-303213" algn="l" defTabSz="457200" rtl="0" fontAlgn="base">
        <a:spcBef>
          <a:spcPts val="500"/>
        </a:spcBef>
        <a:spcAft>
          <a:spcPct val="0"/>
        </a:spcAft>
        <a:buClr>
          <a:srgbClr val="85BC20"/>
        </a:buClr>
        <a:buSzPct val="100000"/>
        <a:buFont typeface="Wingdings" pitchFamily="2" charset="2"/>
        <a:buChar char="§"/>
        <a:defRPr lang="en-US" sz="2000" kern="1200">
          <a:solidFill>
            <a:srgbClr val="474747"/>
          </a:solidFill>
          <a:latin typeface="Calibri"/>
        </a:defRPr>
      </a:lvl1pPr>
      <a:lvl2pPr marL="711200" lvl="1" indent="-303213" algn="l" defTabSz="457200" rtl="0" fontAlgn="base">
        <a:spcBef>
          <a:spcPts val="500"/>
        </a:spcBef>
        <a:spcAft>
          <a:spcPct val="0"/>
        </a:spcAft>
        <a:buClr>
          <a:srgbClr val="85BC20"/>
        </a:buClr>
        <a:buSzPct val="100000"/>
        <a:buFont typeface="Wingdings" pitchFamily="2" charset="2"/>
        <a:buChar char="§"/>
        <a:defRPr lang="en-US" sz="2000" kern="1200">
          <a:solidFill>
            <a:srgbClr val="474747"/>
          </a:solidFill>
          <a:latin typeface="Calibri"/>
        </a:defRPr>
      </a:lvl2pPr>
      <a:lvl3pPr marL="1066800" lvl="2" indent="-303213" algn="l" defTabSz="457200" rtl="0" fontAlgn="base">
        <a:spcBef>
          <a:spcPts val="500"/>
        </a:spcBef>
        <a:spcAft>
          <a:spcPct val="0"/>
        </a:spcAft>
        <a:buClr>
          <a:srgbClr val="85BC20"/>
        </a:buClr>
        <a:buSzPct val="100000"/>
        <a:buFont typeface="Wingdings" pitchFamily="2" charset="2"/>
        <a:buChar char="§"/>
        <a:defRPr lang="en-US" sz="2000" kern="1200">
          <a:solidFill>
            <a:srgbClr val="474747"/>
          </a:solidFill>
          <a:latin typeface="Calibri"/>
        </a:defRPr>
      </a:lvl3pPr>
      <a:lvl4pPr marL="1422400" lvl="3" indent="-303213" algn="l" defTabSz="457200" rtl="0" fontAlgn="base">
        <a:spcBef>
          <a:spcPts val="500"/>
        </a:spcBef>
        <a:spcAft>
          <a:spcPct val="0"/>
        </a:spcAft>
        <a:buClr>
          <a:srgbClr val="85BC20"/>
        </a:buClr>
        <a:buSzPct val="100000"/>
        <a:buFont typeface="Wingdings" pitchFamily="2" charset="2"/>
        <a:buChar char="§"/>
        <a:defRPr lang="en-US" sz="2000" kern="1200">
          <a:solidFill>
            <a:srgbClr val="474747"/>
          </a:solidFill>
          <a:latin typeface="Calibri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>
            <a:extLst>
              <a:ext uri="{FF2B5EF4-FFF2-40B4-BE49-F238E27FC236}">
                <a16:creationId xmlns:a16="http://schemas.microsoft.com/office/drawing/2014/main" id="{2BC23109-9986-4D4C-8510-729D119A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03" y="1472246"/>
            <a:ext cx="2862867" cy="51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pole tekstowe 9">
            <a:extLst>
              <a:ext uri="{FF2B5EF4-FFF2-40B4-BE49-F238E27FC236}">
                <a16:creationId xmlns:a16="http://schemas.microsoft.com/office/drawing/2014/main" id="{E475E214-A85E-6E4A-B1BF-B8110AC30227}"/>
              </a:ext>
            </a:extLst>
          </p:cNvPr>
          <p:cNvSpPr txBox="1">
            <a:spLocks noChangeArrowheads="1"/>
          </p:cNvSpPr>
          <p:nvPr/>
        </p:nvSpPr>
        <p:spPr bwMode="auto">
          <a:xfrm rot="4">
            <a:off x="548642" y="1235027"/>
            <a:ext cx="7243454" cy="14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chemeClr val="tx2"/>
                </a:solidFill>
              </a:rPr>
              <a:t>Płatna propozycja dla studentów </a:t>
            </a:r>
            <a:r>
              <a:rPr lang="pl-PL" altLang="pl-PL" dirty="0">
                <a:solidFill>
                  <a:schemeClr val="tx2"/>
                </a:solidFill>
              </a:rPr>
              <a:t>prawa i administracji. </a:t>
            </a:r>
            <a:br>
              <a:rPr lang="pl-PL" altLang="pl-PL" dirty="0">
                <a:solidFill>
                  <a:schemeClr val="tx2"/>
                </a:solidFill>
              </a:rPr>
            </a:br>
            <a:r>
              <a:rPr lang="pl-PL" altLang="pl-PL" dirty="0">
                <a:solidFill>
                  <a:schemeClr val="tx2"/>
                </a:solidFill>
              </a:rPr>
              <a:t>LEXOTEKA to jedyny i największy na rynku </a:t>
            </a:r>
            <a:r>
              <a:rPr lang="pl-PL" altLang="pl-PL" b="1" dirty="0">
                <a:solidFill>
                  <a:schemeClr val="tx2"/>
                </a:solidFill>
              </a:rPr>
              <a:t>zbiór interaktywnych przepisów, podręczników i orzecznictwa dostępny online </a:t>
            </a:r>
            <a:r>
              <a:rPr lang="pl-PL" altLang="pl-PL" dirty="0">
                <a:solidFill>
                  <a:schemeClr val="tx2"/>
                </a:solidFill>
              </a:rPr>
              <a:t>na platformie LEX.</a:t>
            </a:r>
          </a:p>
        </p:txBody>
      </p:sp>
      <p:sp>
        <p:nvSpPr>
          <p:cNvPr id="13321" name="pole tekstowe 5">
            <a:extLst>
              <a:ext uri="{FF2B5EF4-FFF2-40B4-BE49-F238E27FC236}">
                <a16:creationId xmlns:a16="http://schemas.microsoft.com/office/drawing/2014/main" id="{61A71296-1E4E-6440-8410-D34B3421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307974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3200" b="1" dirty="0">
                <a:solidFill>
                  <a:srgbClr val="0072BB"/>
                </a:solidFill>
              </a:rPr>
              <a:t>LEXOTEKA </a:t>
            </a:r>
            <a:r>
              <a:rPr lang="pl-PL" altLang="pl-PL" sz="3200" b="1" dirty="0">
                <a:solidFill>
                  <a:srgbClr val="81BB33"/>
                </a:solidFill>
              </a:rPr>
              <a:t>w pigułce</a:t>
            </a:r>
          </a:p>
        </p:txBody>
      </p:sp>
      <p:sp>
        <p:nvSpPr>
          <p:cNvPr id="13317" name="Prostokąt zaokrąglony 4">
            <a:extLst>
              <a:ext uri="{FF2B5EF4-FFF2-40B4-BE49-F238E27FC236}">
                <a16:creationId xmlns:a16="http://schemas.microsoft.com/office/drawing/2014/main" id="{12066866-CFDF-294A-80BE-39FDAAEA3550}"/>
              </a:ext>
            </a:extLst>
          </p:cNvPr>
          <p:cNvSpPr>
            <a:spLocks/>
          </p:cNvSpPr>
          <p:nvPr/>
        </p:nvSpPr>
        <p:spPr bwMode="auto">
          <a:xfrm>
            <a:off x="613383" y="3098032"/>
            <a:ext cx="3090361" cy="1865765"/>
          </a:xfrm>
          <a:custGeom>
            <a:avLst/>
            <a:gdLst>
              <a:gd name="T0" fmla="*/ 1259681 w 2519918"/>
              <a:gd name="T1" fmla="*/ 0 h 1236186"/>
              <a:gd name="T2" fmla="*/ 2519362 w 2519918"/>
              <a:gd name="T3" fmla="*/ 618331 h 1236186"/>
              <a:gd name="T4" fmla="*/ 1259681 w 2519918"/>
              <a:gd name="T5" fmla="*/ 1236662 h 1236186"/>
              <a:gd name="T6" fmla="*/ 0 w 2519918"/>
              <a:gd name="T7" fmla="*/ 618331 h 123618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0346 w 2519918"/>
              <a:gd name="T13" fmla="*/ 60346 h 1236186"/>
              <a:gd name="T14" fmla="*/ 2459572 w 2519918"/>
              <a:gd name="T15" fmla="*/ 1175840 h 1236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9918" h="1236186">
                <a:moveTo>
                  <a:pt x="206031" y="0"/>
                </a:moveTo>
                <a:lnTo>
                  <a:pt x="206031" y="0"/>
                </a:lnTo>
                <a:cubicBezTo>
                  <a:pt x="92243" y="0"/>
                  <a:pt x="0" y="92243"/>
                  <a:pt x="0" y="206030"/>
                </a:cubicBezTo>
                <a:lnTo>
                  <a:pt x="0" y="1030155"/>
                </a:lnTo>
                <a:lnTo>
                  <a:pt x="0" y="1030154"/>
                </a:lnTo>
                <a:cubicBezTo>
                  <a:pt x="0" y="1143942"/>
                  <a:pt x="92243" y="1236185"/>
                  <a:pt x="206030" y="1236185"/>
                </a:cubicBezTo>
                <a:lnTo>
                  <a:pt x="2313887" y="1236186"/>
                </a:lnTo>
                <a:lnTo>
                  <a:pt x="2313887" y="1236185"/>
                </a:lnTo>
                <a:cubicBezTo>
                  <a:pt x="2427674" y="1236185"/>
                  <a:pt x="2519918" y="1143942"/>
                  <a:pt x="2519918" y="1030155"/>
                </a:cubicBezTo>
                <a:lnTo>
                  <a:pt x="2519918" y="206031"/>
                </a:lnTo>
                <a:cubicBezTo>
                  <a:pt x="2519918" y="92243"/>
                  <a:pt x="2427674" y="0"/>
                  <a:pt x="2313887" y="0"/>
                </a:cubicBezTo>
                <a:lnTo>
                  <a:pt x="206031" y="0"/>
                </a:lnTo>
                <a:close/>
              </a:path>
            </a:pathLst>
          </a:custGeom>
          <a:solidFill>
            <a:srgbClr val="81BB33"/>
          </a:solidFill>
          <a:ln w="12701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LEX Student </a:t>
            </a:r>
          </a:p>
          <a:p>
            <a:pPr algn="ctr" eaLnBrk="1" hangingPunct="1"/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(pakiet nieodpłatny)</a:t>
            </a:r>
          </a:p>
        </p:txBody>
      </p:sp>
      <p:sp>
        <p:nvSpPr>
          <p:cNvPr id="7" name="Prostokąt zaokrąglony 9">
            <a:extLst>
              <a:ext uri="{FF2B5EF4-FFF2-40B4-BE49-F238E27FC236}">
                <a16:creationId xmlns:a16="http://schemas.microsoft.com/office/drawing/2014/main" id="{ABA2DA0F-A575-478F-9A1C-472B921A5BB4}"/>
              </a:ext>
            </a:extLst>
          </p:cNvPr>
          <p:cNvSpPr/>
          <p:nvPr/>
        </p:nvSpPr>
        <p:spPr>
          <a:xfrm>
            <a:off x="4649158" y="3157908"/>
            <a:ext cx="3142938" cy="17436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7993AF"/>
          </a:solidFill>
          <a:ln w="12701" cap="flat">
            <a:noFill/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kern="0" dirty="0">
                <a:solidFill>
                  <a:srgbClr val="FFFFFF"/>
                </a:solidFill>
                <a:latin typeface="+mn-lt"/>
              </a:rPr>
              <a:t>Podręczniki online </a:t>
            </a:r>
            <a:br>
              <a:rPr lang="pl-PL" sz="1600" b="1" kern="0" dirty="0">
                <a:solidFill>
                  <a:srgbClr val="FFFFFF"/>
                </a:solidFill>
                <a:latin typeface="+mn-lt"/>
              </a:rPr>
            </a:br>
            <a:r>
              <a:rPr lang="pl-PL" sz="1600" b="1" kern="0" dirty="0">
                <a:solidFill>
                  <a:srgbClr val="FFFFFF"/>
                </a:solidFill>
                <a:latin typeface="+mn-lt"/>
              </a:rPr>
              <a:t>podlinkowane do aktów prawnych i orzecznictwa</a:t>
            </a:r>
          </a:p>
        </p:txBody>
      </p:sp>
      <p:sp>
        <p:nvSpPr>
          <p:cNvPr id="13319" name="Prostokąt zaokrąglony 10">
            <a:extLst>
              <a:ext uri="{FF2B5EF4-FFF2-40B4-BE49-F238E27FC236}">
                <a16:creationId xmlns:a16="http://schemas.microsoft.com/office/drawing/2014/main" id="{139BC286-FC24-E746-8C3F-47B3E6601DE1}"/>
              </a:ext>
            </a:extLst>
          </p:cNvPr>
          <p:cNvSpPr>
            <a:spLocks/>
          </p:cNvSpPr>
          <p:nvPr/>
        </p:nvSpPr>
        <p:spPr bwMode="auto">
          <a:xfrm>
            <a:off x="8739457" y="3038156"/>
            <a:ext cx="2839160" cy="1863370"/>
          </a:xfrm>
          <a:custGeom>
            <a:avLst/>
            <a:gdLst>
              <a:gd name="T0" fmla="*/ 1157288 w 2315205"/>
              <a:gd name="T1" fmla="*/ 0 h 1236186"/>
              <a:gd name="T2" fmla="*/ 2314575 w 2315205"/>
              <a:gd name="T3" fmla="*/ 617538 h 1236186"/>
              <a:gd name="T4" fmla="*/ 1157288 w 2315205"/>
              <a:gd name="T5" fmla="*/ 1235075 h 1236186"/>
              <a:gd name="T6" fmla="*/ 0 w 2315205"/>
              <a:gd name="T7" fmla="*/ 617538 h 123618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0346 w 2315205"/>
              <a:gd name="T13" fmla="*/ 60346 h 1236186"/>
              <a:gd name="T14" fmla="*/ 2254859 w 2315205"/>
              <a:gd name="T15" fmla="*/ 1175840 h 1236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5205" h="1236186">
                <a:moveTo>
                  <a:pt x="206031" y="0"/>
                </a:moveTo>
                <a:lnTo>
                  <a:pt x="206031" y="0"/>
                </a:lnTo>
                <a:cubicBezTo>
                  <a:pt x="92243" y="0"/>
                  <a:pt x="0" y="92243"/>
                  <a:pt x="0" y="206030"/>
                </a:cubicBezTo>
                <a:lnTo>
                  <a:pt x="0" y="1030155"/>
                </a:lnTo>
                <a:lnTo>
                  <a:pt x="0" y="1030154"/>
                </a:lnTo>
                <a:cubicBezTo>
                  <a:pt x="0" y="1143942"/>
                  <a:pt x="92243" y="1236185"/>
                  <a:pt x="206030" y="1236185"/>
                </a:cubicBezTo>
                <a:lnTo>
                  <a:pt x="2109174" y="1236186"/>
                </a:lnTo>
                <a:lnTo>
                  <a:pt x="2109174" y="1236185"/>
                </a:lnTo>
                <a:cubicBezTo>
                  <a:pt x="2222961" y="1236185"/>
                  <a:pt x="2315205" y="1143942"/>
                  <a:pt x="2315205" y="1030155"/>
                </a:cubicBezTo>
                <a:lnTo>
                  <a:pt x="2315205" y="206031"/>
                </a:lnTo>
                <a:cubicBezTo>
                  <a:pt x="2315205" y="92243"/>
                  <a:pt x="2222961" y="0"/>
                  <a:pt x="2109174" y="0"/>
                </a:cubicBezTo>
                <a:lnTo>
                  <a:pt x="206031" y="0"/>
                </a:lnTo>
                <a:close/>
              </a:path>
            </a:pathLst>
          </a:custGeom>
          <a:solidFill>
            <a:srgbClr val="0072BB"/>
          </a:solidFill>
          <a:ln w="12701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Pulpit </a:t>
            </a:r>
            <a:br>
              <a:rPr lang="pl-PL" altLang="pl-PL" sz="1600" b="1" dirty="0">
                <a:solidFill>
                  <a:srgbClr val="FFFFFF"/>
                </a:solidFill>
                <a:latin typeface="+mn-lt"/>
              </a:rPr>
            </a:b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studencki</a:t>
            </a:r>
          </a:p>
        </p:txBody>
      </p:sp>
      <p:sp>
        <p:nvSpPr>
          <p:cNvPr id="12" name="Krzyż 11">
            <a:extLst>
              <a:ext uri="{FF2B5EF4-FFF2-40B4-BE49-F238E27FC236}">
                <a16:creationId xmlns:a16="http://schemas.microsoft.com/office/drawing/2014/main" id="{AEE0718C-41E4-4883-92FD-BF4E3E310565}"/>
              </a:ext>
            </a:extLst>
          </p:cNvPr>
          <p:cNvSpPr/>
          <p:nvPr/>
        </p:nvSpPr>
        <p:spPr>
          <a:xfrm>
            <a:off x="3890198" y="3622555"/>
            <a:ext cx="572506" cy="567289"/>
          </a:xfrm>
          <a:prstGeom prst="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Krzyż 12">
            <a:extLst>
              <a:ext uri="{FF2B5EF4-FFF2-40B4-BE49-F238E27FC236}">
                <a16:creationId xmlns:a16="http://schemas.microsoft.com/office/drawing/2014/main" id="{7D0996AC-E1E5-4E9D-9040-F11D30E38E82}"/>
              </a:ext>
            </a:extLst>
          </p:cNvPr>
          <p:cNvSpPr/>
          <p:nvPr/>
        </p:nvSpPr>
        <p:spPr>
          <a:xfrm>
            <a:off x="7978550" y="3593814"/>
            <a:ext cx="574453" cy="569245"/>
          </a:xfrm>
          <a:prstGeom prst="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BAF0F-5C35-4040-8F03-D73698223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EF407C72-0231-46BD-A99D-38FB970AEE85}"/>
              </a:ext>
            </a:extLst>
          </p:cNvPr>
          <p:cNvSpPr/>
          <p:nvPr/>
        </p:nvSpPr>
        <p:spPr>
          <a:xfrm>
            <a:off x="581494" y="2752196"/>
            <a:ext cx="3122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solidFill>
                  <a:srgbClr val="000000"/>
                </a:solidFill>
                <a:latin typeface="+mn-lt"/>
              </a:rPr>
              <a:t>Dostęp online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solidFill>
                  <a:srgbClr val="000000"/>
                </a:solidFill>
                <a:latin typeface="+mn-lt"/>
              </a:rPr>
              <a:t>Szybki i wygodny sposób przeszukiwania treści podręczników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endParaRPr lang="pl-PL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2DB3299-5A6F-4CC1-8CF5-8EEB0E08F1A7}"/>
              </a:ext>
            </a:extLst>
          </p:cNvPr>
          <p:cNvSpPr/>
          <p:nvPr/>
        </p:nvSpPr>
        <p:spPr>
          <a:xfrm>
            <a:off x="4585651" y="2739496"/>
            <a:ext cx="323752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solidFill>
                  <a:srgbClr val="000000"/>
                </a:solidFill>
                <a:latin typeface="+mn-lt"/>
              </a:rPr>
              <a:t>P</a:t>
            </a:r>
            <a:r>
              <a:rPr lang="pl-PL" dirty="0">
                <a:latin typeface="+mn-lt"/>
              </a:rPr>
              <a:t>rzepisy, orzecznictwo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podręczniki w 1 miejscu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latin typeface="+mn-lt"/>
              </a:rPr>
              <a:t>Procedury prawne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formie </a:t>
            </a:r>
            <a:r>
              <a:rPr lang="pl-PL" dirty="0" err="1">
                <a:latin typeface="+mn-lt"/>
              </a:rPr>
              <a:t>klikalnych</a:t>
            </a:r>
            <a:r>
              <a:rPr lang="pl-PL" dirty="0">
                <a:latin typeface="+mn-lt"/>
              </a:rPr>
              <a:t> schematów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komentarzami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latin typeface="+mn-lt"/>
              </a:rPr>
              <a:t>Bogata baza bibliograficzna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EE572EE-9102-4494-90B3-1C458D03C5D9}"/>
              </a:ext>
            </a:extLst>
          </p:cNvPr>
          <p:cNvSpPr/>
          <p:nvPr/>
        </p:nvSpPr>
        <p:spPr>
          <a:xfrm>
            <a:off x="8662350" y="2752196"/>
            <a:ext cx="294814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pl-PL" dirty="0">
                <a:latin typeface="+mn-lt"/>
              </a:rPr>
              <a:t>Podstawowe narzędzie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pracy prawnika</a:t>
            </a:r>
          </a:p>
          <a:p>
            <a:pPr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endParaRPr lang="pl-PL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DBC85-AE6E-AE46-BDDA-F3443250A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15" name="pole tekstowe 5">
            <a:extLst>
              <a:ext uri="{FF2B5EF4-FFF2-40B4-BE49-F238E27FC236}">
                <a16:creationId xmlns:a16="http://schemas.microsoft.com/office/drawing/2014/main" id="{D18FD24F-0ED1-174B-AD17-F222D8D0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30797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3200" b="1" dirty="0">
                <a:solidFill>
                  <a:srgbClr val="0072BB"/>
                </a:solidFill>
              </a:rPr>
              <a:t>Dlaczego LEXOTEKA: </a:t>
            </a:r>
            <a:r>
              <a:rPr lang="pl-PL" altLang="pl-PL" sz="3200" b="1" dirty="0">
                <a:solidFill>
                  <a:srgbClr val="81BB33"/>
                </a:solidFill>
              </a:rPr>
              <a:t>KORZYŚCI </a:t>
            </a:r>
          </a:p>
        </p:txBody>
      </p:sp>
      <p:sp>
        <p:nvSpPr>
          <p:cNvPr id="16" name="Prostokąt zaokrąglony 4">
            <a:extLst>
              <a:ext uri="{FF2B5EF4-FFF2-40B4-BE49-F238E27FC236}">
                <a16:creationId xmlns:a16="http://schemas.microsoft.com/office/drawing/2014/main" id="{55288CF7-8E40-9649-B718-580C9562C272}"/>
              </a:ext>
            </a:extLst>
          </p:cNvPr>
          <p:cNvSpPr>
            <a:spLocks/>
          </p:cNvSpPr>
          <p:nvPr/>
        </p:nvSpPr>
        <p:spPr bwMode="auto">
          <a:xfrm>
            <a:off x="613383" y="1216047"/>
            <a:ext cx="3090361" cy="1201693"/>
          </a:xfrm>
          <a:custGeom>
            <a:avLst/>
            <a:gdLst>
              <a:gd name="T0" fmla="*/ 1259681 w 2519918"/>
              <a:gd name="T1" fmla="*/ 0 h 1236186"/>
              <a:gd name="T2" fmla="*/ 2519362 w 2519918"/>
              <a:gd name="T3" fmla="*/ 618331 h 1236186"/>
              <a:gd name="T4" fmla="*/ 1259681 w 2519918"/>
              <a:gd name="T5" fmla="*/ 1236662 h 1236186"/>
              <a:gd name="T6" fmla="*/ 0 w 2519918"/>
              <a:gd name="T7" fmla="*/ 618331 h 123618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0346 w 2519918"/>
              <a:gd name="T13" fmla="*/ 60346 h 1236186"/>
              <a:gd name="T14" fmla="*/ 2459572 w 2519918"/>
              <a:gd name="T15" fmla="*/ 1175840 h 1236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9918" h="1236186">
                <a:moveTo>
                  <a:pt x="206031" y="0"/>
                </a:moveTo>
                <a:lnTo>
                  <a:pt x="206031" y="0"/>
                </a:lnTo>
                <a:cubicBezTo>
                  <a:pt x="92243" y="0"/>
                  <a:pt x="0" y="92243"/>
                  <a:pt x="0" y="206030"/>
                </a:cubicBezTo>
                <a:lnTo>
                  <a:pt x="0" y="1030155"/>
                </a:lnTo>
                <a:lnTo>
                  <a:pt x="0" y="1030154"/>
                </a:lnTo>
                <a:cubicBezTo>
                  <a:pt x="0" y="1143942"/>
                  <a:pt x="92243" y="1236185"/>
                  <a:pt x="206030" y="1236185"/>
                </a:cubicBezTo>
                <a:lnTo>
                  <a:pt x="2313887" y="1236186"/>
                </a:lnTo>
                <a:lnTo>
                  <a:pt x="2313887" y="1236185"/>
                </a:lnTo>
                <a:cubicBezTo>
                  <a:pt x="2427674" y="1236185"/>
                  <a:pt x="2519918" y="1143942"/>
                  <a:pt x="2519918" y="1030155"/>
                </a:cubicBezTo>
                <a:lnTo>
                  <a:pt x="2519918" y="206031"/>
                </a:lnTo>
                <a:cubicBezTo>
                  <a:pt x="2519918" y="92243"/>
                  <a:pt x="2427674" y="0"/>
                  <a:pt x="2313887" y="0"/>
                </a:cubicBezTo>
                <a:lnTo>
                  <a:pt x="206031" y="0"/>
                </a:lnTo>
                <a:close/>
              </a:path>
            </a:pathLst>
          </a:custGeom>
          <a:solidFill>
            <a:srgbClr val="81BB33"/>
          </a:solidFill>
          <a:ln w="12701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b="1" dirty="0">
                <a:solidFill>
                  <a:srgbClr val="FFFFFF"/>
                </a:solidFill>
                <a:latin typeface="+mn-lt"/>
              </a:rPr>
              <a:t>Wygoda </a:t>
            </a:r>
          </a:p>
          <a:p>
            <a:pPr algn="ctr" eaLnBrk="1" hangingPunct="1"/>
            <a:r>
              <a:rPr lang="pl-PL" altLang="pl-PL" sz="2000" b="1" dirty="0">
                <a:solidFill>
                  <a:srgbClr val="FFFFFF"/>
                </a:solidFill>
                <a:latin typeface="+mn-lt"/>
              </a:rPr>
              <a:t>korzystania</a:t>
            </a:r>
          </a:p>
        </p:txBody>
      </p:sp>
      <p:sp>
        <p:nvSpPr>
          <p:cNvPr id="17" name="Prostokąt zaokrąglony 9">
            <a:extLst>
              <a:ext uri="{FF2B5EF4-FFF2-40B4-BE49-F238E27FC236}">
                <a16:creationId xmlns:a16="http://schemas.microsoft.com/office/drawing/2014/main" id="{7316B318-D0B2-D746-A01C-891281D63146}"/>
              </a:ext>
            </a:extLst>
          </p:cNvPr>
          <p:cNvSpPr/>
          <p:nvPr/>
        </p:nvSpPr>
        <p:spPr>
          <a:xfrm>
            <a:off x="4649158" y="1275924"/>
            <a:ext cx="3142938" cy="11230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7993AF"/>
          </a:solidFill>
          <a:ln w="12701" cap="flat">
            <a:noFill/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kern="0" dirty="0">
                <a:solidFill>
                  <a:srgbClr val="FFFFFF"/>
                </a:solidFill>
                <a:latin typeface="+mn-lt"/>
              </a:rPr>
              <a:t>Zawartość</a:t>
            </a:r>
          </a:p>
        </p:txBody>
      </p:sp>
      <p:sp>
        <p:nvSpPr>
          <p:cNvPr id="18" name="Prostokąt zaokrąglony 10">
            <a:extLst>
              <a:ext uri="{FF2B5EF4-FFF2-40B4-BE49-F238E27FC236}">
                <a16:creationId xmlns:a16="http://schemas.microsoft.com/office/drawing/2014/main" id="{A26BD111-2259-8E4F-9AF0-1E9CAEC6DF1C}"/>
              </a:ext>
            </a:extLst>
          </p:cNvPr>
          <p:cNvSpPr>
            <a:spLocks/>
          </p:cNvSpPr>
          <p:nvPr/>
        </p:nvSpPr>
        <p:spPr bwMode="auto">
          <a:xfrm>
            <a:off x="8739457" y="1262501"/>
            <a:ext cx="2839160" cy="1200150"/>
          </a:xfrm>
          <a:custGeom>
            <a:avLst/>
            <a:gdLst>
              <a:gd name="T0" fmla="*/ 1157288 w 2315205"/>
              <a:gd name="T1" fmla="*/ 0 h 1236186"/>
              <a:gd name="T2" fmla="*/ 2314575 w 2315205"/>
              <a:gd name="T3" fmla="*/ 617538 h 1236186"/>
              <a:gd name="T4" fmla="*/ 1157288 w 2315205"/>
              <a:gd name="T5" fmla="*/ 1235075 h 1236186"/>
              <a:gd name="T6" fmla="*/ 0 w 2315205"/>
              <a:gd name="T7" fmla="*/ 617538 h 123618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0346 w 2315205"/>
              <a:gd name="T13" fmla="*/ 60346 h 1236186"/>
              <a:gd name="T14" fmla="*/ 2254859 w 2315205"/>
              <a:gd name="T15" fmla="*/ 1175840 h 1236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5205" h="1236186">
                <a:moveTo>
                  <a:pt x="206031" y="0"/>
                </a:moveTo>
                <a:lnTo>
                  <a:pt x="206031" y="0"/>
                </a:lnTo>
                <a:cubicBezTo>
                  <a:pt x="92243" y="0"/>
                  <a:pt x="0" y="92243"/>
                  <a:pt x="0" y="206030"/>
                </a:cubicBezTo>
                <a:lnTo>
                  <a:pt x="0" y="1030155"/>
                </a:lnTo>
                <a:lnTo>
                  <a:pt x="0" y="1030154"/>
                </a:lnTo>
                <a:cubicBezTo>
                  <a:pt x="0" y="1143942"/>
                  <a:pt x="92243" y="1236185"/>
                  <a:pt x="206030" y="1236185"/>
                </a:cubicBezTo>
                <a:lnTo>
                  <a:pt x="2109174" y="1236186"/>
                </a:lnTo>
                <a:lnTo>
                  <a:pt x="2109174" y="1236185"/>
                </a:lnTo>
                <a:cubicBezTo>
                  <a:pt x="2222961" y="1236185"/>
                  <a:pt x="2315205" y="1143942"/>
                  <a:pt x="2315205" y="1030155"/>
                </a:cubicBezTo>
                <a:lnTo>
                  <a:pt x="2315205" y="206031"/>
                </a:lnTo>
                <a:cubicBezTo>
                  <a:pt x="2315205" y="92243"/>
                  <a:pt x="2222961" y="0"/>
                  <a:pt x="2109174" y="0"/>
                </a:cubicBezTo>
                <a:lnTo>
                  <a:pt x="206031" y="0"/>
                </a:lnTo>
                <a:close/>
              </a:path>
            </a:pathLst>
          </a:custGeom>
          <a:solidFill>
            <a:srgbClr val="0072BB"/>
          </a:solidFill>
          <a:ln w="12701">
            <a:noFill/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b="1" dirty="0">
                <a:solidFill>
                  <a:srgbClr val="FFFFFF"/>
                </a:solidFill>
                <a:latin typeface="+mn-lt"/>
              </a:rPr>
              <a:t>Twój pierwszy LEX</a:t>
            </a:r>
          </a:p>
        </p:txBody>
      </p:sp>
      <p:cxnSp>
        <p:nvCxnSpPr>
          <p:cNvPr id="19" name="Straight Connector 300">
            <a:extLst>
              <a:ext uri="{FF2B5EF4-FFF2-40B4-BE49-F238E27FC236}">
                <a16:creationId xmlns:a16="http://schemas.microsoft.com/office/drawing/2014/main" id="{443C612D-1DA8-EB4E-861C-1DEF6D5BF63E}"/>
              </a:ext>
            </a:extLst>
          </p:cNvPr>
          <p:cNvCxnSpPr>
            <a:cxnSpLocks/>
          </p:cNvCxnSpPr>
          <p:nvPr/>
        </p:nvCxnSpPr>
        <p:spPr>
          <a:xfrm>
            <a:off x="4166069" y="1147637"/>
            <a:ext cx="0" cy="4806495"/>
          </a:xfrm>
          <a:prstGeom prst="line">
            <a:avLst/>
          </a:prstGeom>
          <a:ln w="19050">
            <a:solidFill>
              <a:srgbClr val="CBCCD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00">
            <a:extLst>
              <a:ext uri="{FF2B5EF4-FFF2-40B4-BE49-F238E27FC236}">
                <a16:creationId xmlns:a16="http://schemas.microsoft.com/office/drawing/2014/main" id="{90F035B7-EE29-804E-807C-83C4801AAF94}"/>
              </a:ext>
            </a:extLst>
          </p:cNvPr>
          <p:cNvCxnSpPr>
            <a:cxnSpLocks/>
          </p:cNvCxnSpPr>
          <p:nvPr/>
        </p:nvCxnSpPr>
        <p:spPr>
          <a:xfrm>
            <a:off x="8242769" y="1147637"/>
            <a:ext cx="0" cy="4806495"/>
          </a:xfrm>
          <a:prstGeom prst="line">
            <a:avLst/>
          </a:prstGeom>
          <a:ln w="19050">
            <a:solidFill>
              <a:srgbClr val="CBCCD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E04A-25D0-904B-8258-BAC5E2DB11BC}"/>
              </a:ext>
            </a:extLst>
          </p:cNvPr>
          <p:cNvSpPr/>
          <p:nvPr/>
        </p:nvSpPr>
        <p:spPr>
          <a:xfrm flipV="1">
            <a:off x="685541" y="3248661"/>
            <a:ext cx="2983841" cy="9651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246F66-2311-844D-A5DD-CB4EF83A985B}"/>
              </a:ext>
            </a:extLst>
          </p:cNvPr>
          <p:cNvSpPr/>
          <p:nvPr/>
        </p:nvSpPr>
        <p:spPr>
          <a:xfrm flipV="1">
            <a:off x="4655561" y="3460721"/>
            <a:ext cx="3136535" cy="9651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253608-E0FA-EB4A-A9F8-9C92C3AFC3A2}"/>
              </a:ext>
            </a:extLst>
          </p:cNvPr>
          <p:cNvSpPr/>
          <p:nvPr/>
        </p:nvSpPr>
        <p:spPr>
          <a:xfrm flipV="1">
            <a:off x="4655561" y="4673601"/>
            <a:ext cx="3136535" cy="9651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9D8805-CA98-7340-A59F-823BDFCBBB7D}"/>
              </a:ext>
            </a:extLst>
          </p:cNvPr>
          <p:cNvSpPr/>
          <p:nvPr/>
        </p:nvSpPr>
        <p:spPr>
          <a:xfrm flipV="1">
            <a:off x="8739881" y="3460721"/>
            <a:ext cx="3136535" cy="9651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uilding, young, indoor&#10;&#10;Description automatically generated">
            <a:extLst>
              <a:ext uri="{FF2B5EF4-FFF2-40B4-BE49-F238E27FC236}">
                <a16:creationId xmlns:a16="http://schemas.microsoft.com/office/drawing/2014/main" id="{A7B437C9-507F-CE4E-B8F4-D445EC80C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745"/>
          <a:stretch/>
        </p:blipFill>
        <p:spPr>
          <a:xfrm>
            <a:off x="0" y="1138989"/>
            <a:ext cx="12192000" cy="5071311"/>
          </a:xfrm>
          <a:prstGeom prst="rect">
            <a:avLst/>
          </a:prstGeom>
        </p:spPr>
      </p:pic>
      <p:sp>
        <p:nvSpPr>
          <p:cNvPr id="13321" name="pole tekstowe 5">
            <a:extLst>
              <a:ext uri="{FF2B5EF4-FFF2-40B4-BE49-F238E27FC236}">
                <a16:creationId xmlns:a16="http://schemas.microsoft.com/office/drawing/2014/main" id="{61A71296-1E4E-6440-8410-D34B3421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307974"/>
            <a:ext cx="11490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0072BB"/>
                </a:solidFill>
              </a:rPr>
              <a:t>Dodatkowe cechy </a:t>
            </a:r>
            <a:r>
              <a:rPr lang="pl-PL" altLang="pl-PL" sz="2800" b="1" dirty="0">
                <a:solidFill>
                  <a:srgbClr val="81BB33"/>
                </a:solidFill>
              </a:rPr>
              <a:t>ważne z punktu widzenia dziekanów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BAF0F-5C35-4040-8F03-D73698223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B34181-FF9E-E942-8DD3-7E79D0559A31}"/>
              </a:ext>
            </a:extLst>
          </p:cNvPr>
          <p:cNvGrpSpPr/>
          <p:nvPr/>
        </p:nvGrpSpPr>
        <p:grpSpPr>
          <a:xfrm>
            <a:off x="640434" y="1448380"/>
            <a:ext cx="4503180" cy="1240228"/>
            <a:chOff x="640434" y="1448380"/>
            <a:chExt cx="4503180" cy="1240228"/>
          </a:xfrm>
        </p:grpSpPr>
        <p:sp>
          <p:nvSpPr>
            <p:cNvPr id="13317" name="Prostokąt zaokrąglony 4">
              <a:extLst>
                <a:ext uri="{FF2B5EF4-FFF2-40B4-BE49-F238E27FC236}">
                  <a16:creationId xmlns:a16="http://schemas.microsoft.com/office/drawing/2014/main" id="{12066866-CFDF-294A-80BE-39FDAAEA3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34" y="1448380"/>
              <a:ext cx="4503180" cy="1240228"/>
            </a:xfrm>
            <a:prstGeom prst="rect">
              <a:avLst/>
            </a:prstGeom>
            <a:solidFill>
              <a:srgbClr val="81BB33"/>
            </a:solidFill>
            <a:ln w="12701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sz="2000" b="1" dirty="0">
                  <a:solidFill>
                    <a:srgbClr val="FFFFFF"/>
                  </a:solidFill>
                  <a:latin typeface="+mn-lt"/>
                </a:rPr>
                <a:t>Integracja z LEX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F50324-21FA-9A45-81C7-CEB664A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9820" y="1843704"/>
              <a:ext cx="558800" cy="5969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4EE10-AE96-914D-A0B5-0D5049758D35}"/>
              </a:ext>
            </a:extLst>
          </p:cNvPr>
          <p:cNvGrpSpPr/>
          <p:nvPr/>
        </p:nvGrpSpPr>
        <p:grpSpPr>
          <a:xfrm>
            <a:off x="640434" y="2865700"/>
            <a:ext cx="4503180" cy="1240228"/>
            <a:chOff x="640434" y="2865700"/>
            <a:chExt cx="4503180" cy="1240228"/>
          </a:xfrm>
        </p:grpSpPr>
        <p:sp>
          <p:nvSpPr>
            <p:cNvPr id="7" name="Prostokąt zaokrąglony 9">
              <a:extLst>
                <a:ext uri="{FF2B5EF4-FFF2-40B4-BE49-F238E27FC236}">
                  <a16:creationId xmlns:a16="http://schemas.microsoft.com/office/drawing/2014/main" id="{ABA2DA0F-A575-478F-9A1C-472B921A5BB4}"/>
                </a:ext>
              </a:extLst>
            </p:cNvPr>
            <p:cNvSpPr/>
            <p:nvPr/>
          </p:nvSpPr>
          <p:spPr>
            <a:xfrm>
              <a:off x="640434" y="2865700"/>
              <a:ext cx="4503180" cy="1240228"/>
            </a:xfrm>
            <a:prstGeom prst="rect">
              <a:avLst/>
            </a:prstGeom>
            <a:solidFill>
              <a:srgbClr val="7993AF"/>
            </a:solidFill>
            <a:ln w="12701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0" rIns="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1" kern="0" dirty="0">
                  <a:solidFill>
                    <a:srgbClr val="FFFFFF"/>
                  </a:solidFill>
                  <a:latin typeface="+mn-lt"/>
                </a:rPr>
                <a:t>Legalne i zawsze aktualne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000" b="1" kern="0" dirty="0">
                  <a:solidFill>
                    <a:srgbClr val="FFFFFF"/>
                  </a:solidFill>
                  <a:latin typeface="+mn-lt"/>
                </a:rPr>
                <a:t>źródło wiedzy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1E697C-4757-A948-A9B0-41B15295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820" y="3182620"/>
              <a:ext cx="492760" cy="4927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57C31-2D86-754D-ADB5-6E6C66C5F5F5}"/>
              </a:ext>
            </a:extLst>
          </p:cNvPr>
          <p:cNvGrpSpPr/>
          <p:nvPr/>
        </p:nvGrpSpPr>
        <p:grpSpPr>
          <a:xfrm>
            <a:off x="640434" y="4434136"/>
            <a:ext cx="4503180" cy="1240228"/>
            <a:chOff x="640434" y="4434136"/>
            <a:chExt cx="4503180" cy="1240228"/>
          </a:xfrm>
        </p:grpSpPr>
        <p:sp>
          <p:nvSpPr>
            <p:cNvPr id="13319" name="Prostokąt zaokrąglony 10">
              <a:extLst>
                <a:ext uri="{FF2B5EF4-FFF2-40B4-BE49-F238E27FC236}">
                  <a16:creationId xmlns:a16="http://schemas.microsoft.com/office/drawing/2014/main" id="{139BC286-FC24-E746-8C3F-47B3E660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34" y="4434136"/>
              <a:ext cx="4503180" cy="1240228"/>
            </a:xfrm>
            <a:prstGeom prst="rect">
              <a:avLst/>
            </a:prstGeom>
            <a:solidFill>
              <a:srgbClr val="0072BB"/>
            </a:solidFill>
            <a:ln w="12701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40000" r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sz="2000" b="1" dirty="0">
                  <a:solidFill>
                    <a:srgbClr val="FFFFFF"/>
                  </a:solidFill>
                  <a:latin typeface="+mn-lt"/>
                </a:rPr>
                <a:t>Przekazanie wiedzy </a:t>
              </a:r>
              <a:br>
                <a:rPr lang="pl-PL" altLang="pl-PL" sz="2000" b="1" dirty="0">
                  <a:solidFill>
                    <a:srgbClr val="FFFFFF"/>
                  </a:solidFill>
                  <a:latin typeface="+mn-lt"/>
                </a:rPr>
              </a:br>
              <a:r>
                <a:rPr lang="pl-PL" altLang="pl-PL" sz="2000" b="1" dirty="0">
                  <a:solidFill>
                    <a:srgbClr val="FFFFFF"/>
                  </a:solidFill>
                  <a:latin typeface="+mn-lt"/>
                </a:rPr>
                <a:t>studentom w atrakcyjnej </a:t>
              </a:r>
              <a:br>
                <a:rPr lang="pl-PL" altLang="pl-PL" sz="2000" b="1" dirty="0">
                  <a:solidFill>
                    <a:srgbClr val="FFFFFF"/>
                  </a:solidFill>
                  <a:latin typeface="+mn-lt"/>
                </a:rPr>
              </a:br>
              <a:r>
                <a:rPr lang="pl-PL" altLang="pl-PL" sz="2000" b="1" dirty="0">
                  <a:solidFill>
                    <a:srgbClr val="FFFFFF"/>
                  </a:solidFill>
                  <a:latin typeface="+mn-lt"/>
                </a:rPr>
                <a:t>i wygodnej formie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2DBD-D026-8F47-9943-E2751EC8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9820" y="4533899"/>
              <a:ext cx="492760" cy="633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4484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7FD42-8825-3C46-ACB4-7DB18E895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C44B6F-6A59-2342-97A4-A552316D2202}"/>
              </a:ext>
            </a:extLst>
          </p:cNvPr>
          <p:cNvGrpSpPr/>
          <p:nvPr/>
        </p:nvGrpSpPr>
        <p:grpSpPr>
          <a:xfrm>
            <a:off x="657514" y="3383515"/>
            <a:ext cx="882536" cy="882539"/>
            <a:chOff x="671944" y="2105592"/>
            <a:chExt cx="882536" cy="882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217B51-A1DC-8942-A32D-541938C6AFD0}"/>
                </a:ext>
              </a:extLst>
            </p:cNvPr>
            <p:cNvSpPr/>
            <p:nvPr/>
          </p:nvSpPr>
          <p:spPr>
            <a:xfrm>
              <a:off x="671944" y="2105592"/>
              <a:ext cx="882536" cy="882539"/>
            </a:xfrm>
            <a:prstGeom prst="ellipse">
              <a:avLst/>
            </a:prstGeom>
            <a:solidFill>
              <a:srgbClr val="81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 dirty="0">
                <a:latin typeface="Calibri Regular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A7802-06DC-A64B-A404-78BAB34EF33A}"/>
                </a:ext>
              </a:extLst>
            </p:cNvPr>
            <p:cNvSpPr/>
            <p:nvPr/>
          </p:nvSpPr>
          <p:spPr>
            <a:xfrm>
              <a:off x="953576" y="23672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6FF31C-8F98-CA48-AC7E-DF923E6D5D2D}"/>
              </a:ext>
            </a:extLst>
          </p:cNvPr>
          <p:cNvGrpSpPr/>
          <p:nvPr/>
        </p:nvGrpSpPr>
        <p:grpSpPr>
          <a:xfrm>
            <a:off x="657514" y="1513803"/>
            <a:ext cx="882536" cy="882539"/>
            <a:chOff x="671944" y="2105592"/>
            <a:chExt cx="882536" cy="882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5EAA38-3B38-1A41-BFED-E806624F0E64}"/>
                </a:ext>
              </a:extLst>
            </p:cNvPr>
            <p:cNvSpPr/>
            <p:nvPr/>
          </p:nvSpPr>
          <p:spPr>
            <a:xfrm>
              <a:off x="671944" y="2105592"/>
              <a:ext cx="882536" cy="882539"/>
            </a:xfrm>
            <a:prstGeom prst="ellipse">
              <a:avLst/>
            </a:prstGeom>
            <a:solidFill>
              <a:srgbClr val="7F9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 dirty="0">
                <a:latin typeface="Calibri Regular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A86319-C39F-E944-AE75-B95E6863F8EA}"/>
                </a:ext>
              </a:extLst>
            </p:cNvPr>
            <p:cNvSpPr/>
            <p:nvPr/>
          </p:nvSpPr>
          <p:spPr>
            <a:xfrm>
              <a:off x="953576" y="23672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702336-9046-3845-87EE-0BD871A979A8}"/>
              </a:ext>
            </a:extLst>
          </p:cNvPr>
          <p:cNvGrpSpPr/>
          <p:nvPr/>
        </p:nvGrpSpPr>
        <p:grpSpPr>
          <a:xfrm>
            <a:off x="6301857" y="3383515"/>
            <a:ext cx="882536" cy="882539"/>
            <a:chOff x="671944" y="2105592"/>
            <a:chExt cx="882536" cy="8825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B57F35-8302-D846-9F50-E941D8EB8444}"/>
                </a:ext>
              </a:extLst>
            </p:cNvPr>
            <p:cNvSpPr/>
            <p:nvPr/>
          </p:nvSpPr>
          <p:spPr>
            <a:xfrm>
              <a:off x="671944" y="2105592"/>
              <a:ext cx="882536" cy="882539"/>
            </a:xfrm>
            <a:prstGeom prst="ellipse">
              <a:avLst/>
            </a:prstGeom>
            <a:solidFill>
              <a:srgbClr val="576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 dirty="0">
                <a:latin typeface="Calibri Regular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EC5A92-65E5-724F-B087-E91BC6EDDA3E}"/>
                </a:ext>
              </a:extLst>
            </p:cNvPr>
            <p:cNvSpPr/>
            <p:nvPr/>
          </p:nvSpPr>
          <p:spPr>
            <a:xfrm>
              <a:off x="953576" y="23672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2287A8-ED14-9C4C-ABD8-BC1F1F83A900}"/>
              </a:ext>
            </a:extLst>
          </p:cNvPr>
          <p:cNvGrpSpPr/>
          <p:nvPr/>
        </p:nvGrpSpPr>
        <p:grpSpPr>
          <a:xfrm>
            <a:off x="6301857" y="1513803"/>
            <a:ext cx="882536" cy="882539"/>
            <a:chOff x="671944" y="2105592"/>
            <a:chExt cx="882536" cy="8825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B68E11-4893-9A4C-AA04-91FC6E759E8D}"/>
                </a:ext>
              </a:extLst>
            </p:cNvPr>
            <p:cNvSpPr/>
            <p:nvPr/>
          </p:nvSpPr>
          <p:spPr>
            <a:xfrm>
              <a:off x="671944" y="2105592"/>
              <a:ext cx="882536" cy="882539"/>
            </a:xfrm>
            <a:prstGeom prst="ellipse">
              <a:avLst/>
            </a:prstGeom>
            <a:solidFill>
              <a:srgbClr val="007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 dirty="0">
                <a:latin typeface="Calibri Regular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CF95D5-77CB-8049-AD83-AEFB4FAAE20F}"/>
                </a:ext>
              </a:extLst>
            </p:cNvPr>
            <p:cNvSpPr/>
            <p:nvPr/>
          </p:nvSpPr>
          <p:spPr>
            <a:xfrm>
              <a:off x="953576" y="23672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986CEE81-F441-F84A-841D-F3B88FF85E66}"/>
              </a:ext>
            </a:extLst>
          </p:cNvPr>
          <p:cNvSpPr txBox="1">
            <a:spLocks/>
          </p:cNvSpPr>
          <p:nvPr/>
        </p:nvSpPr>
        <p:spPr>
          <a:xfrm>
            <a:off x="1909287" y="1697974"/>
            <a:ext cx="4122685" cy="67428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1900" dirty="0">
                <a:solidFill>
                  <a:schemeClr val="tx2"/>
                </a:solidFill>
              </a:rPr>
              <a:t>Czy chcesz mieć dostęp do ponad 100 podręczników w cenie 1?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E79F0038-54C0-1043-99D8-4A4C7D6D6411}"/>
              </a:ext>
            </a:extLst>
          </p:cNvPr>
          <p:cNvSpPr txBox="1">
            <a:spLocks/>
          </p:cNvSpPr>
          <p:nvPr/>
        </p:nvSpPr>
        <p:spPr>
          <a:xfrm>
            <a:off x="1886900" y="3516102"/>
            <a:ext cx="3936526" cy="674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1900" dirty="0">
                <a:solidFill>
                  <a:schemeClr val="tx2"/>
                </a:solidFill>
              </a:rPr>
              <a:t>Wszystkie przepisy, orzecznictwo </a:t>
            </a:r>
            <a:br>
              <a:rPr lang="pl-PL" altLang="pl-PL" sz="1900" dirty="0">
                <a:solidFill>
                  <a:schemeClr val="tx2"/>
                </a:solidFill>
              </a:rPr>
            </a:br>
            <a:r>
              <a:rPr lang="pl-PL" altLang="pl-PL" sz="1900" dirty="0">
                <a:solidFill>
                  <a:schemeClr val="tx2"/>
                </a:solidFill>
              </a:rPr>
              <a:t>i podręczniki w 1 miejscu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90A405-3F54-3045-A5FC-E5DCE830CD4D}"/>
              </a:ext>
            </a:extLst>
          </p:cNvPr>
          <p:cNvSpPr/>
          <p:nvPr/>
        </p:nvSpPr>
        <p:spPr>
          <a:xfrm flipV="1">
            <a:off x="645413" y="2788491"/>
            <a:ext cx="5178013" cy="12574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412E9C87-611E-014E-AFE7-F32AB6ADB933}"/>
              </a:ext>
            </a:extLst>
          </p:cNvPr>
          <p:cNvSpPr txBox="1">
            <a:spLocks/>
          </p:cNvSpPr>
          <p:nvPr/>
        </p:nvSpPr>
        <p:spPr>
          <a:xfrm>
            <a:off x="7662824" y="3444556"/>
            <a:ext cx="4122685" cy="67428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1900" dirty="0">
                <a:solidFill>
                  <a:schemeClr val="tx2"/>
                </a:solidFill>
              </a:rPr>
              <a:t>Dowiedz się jak jednym kliknięciem przeszukać cały podręcznik</a:t>
            </a:r>
          </a:p>
        </p:txBody>
      </p: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D110C514-3E32-3645-B969-95CA9784FB12}"/>
              </a:ext>
            </a:extLst>
          </p:cNvPr>
          <p:cNvSpPr txBox="1">
            <a:spLocks/>
          </p:cNvSpPr>
          <p:nvPr/>
        </p:nvSpPr>
        <p:spPr>
          <a:xfrm>
            <a:off x="7466025" y="1513803"/>
            <a:ext cx="3936526" cy="674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1900" dirty="0">
                <a:solidFill>
                  <a:schemeClr val="tx2"/>
                </a:solidFill>
              </a:rPr>
              <a:t>Korzystaj zawsze z najnowszego wydania podręcznika połączonego </a:t>
            </a:r>
            <a:br>
              <a:rPr lang="pl-PL" altLang="pl-PL" sz="1900" dirty="0">
                <a:solidFill>
                  <a:schemeClr val="tx2"/>
                </a:solidFill>
              </a:rPr>
            </a:br>
            <a:r>
              <a:rPr lang="pl-PL" altLang="pl-PL" sz="1900" dirty="0">
                <a:solidFill>
                  <a:schemeClr val="tx2"/>
                </a:solidFill>
              </a:rPr>
              <a:t>z LEX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619A8A-14D2-1C45-B7DA-8A72CA647B9A}"/>
              </a:ext>
            </a:extLst>
          </p:cNvPr>
          <p:cNvSpPr/>
          <p:nvPr/>
        </p:nvSpPr>
        <p:spPr>
          <a:xfrm flipV="1">
            <a:off x="6301857" y="2788491"/>
            <a:ext cx="5178013" cy="12574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6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F58123E-74C9-1F4B-B720-C4061626B9E5}"/>
              </a:ext>
            </a:extLst>
          </p:cNvPr>
          <p:cNvSpPr/>
          <p:nvPr/>
        </p:nvSpPr>
        <p:spPr>
          <a:xfrm>
            <a:off x="0" y="1134502"/>
            <a:ext cx="12191999" cy="509256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latin typeface="Calibri Regular" charset="0"/>
            </a:endParaRPr>
          </a:p>
        </p:txBody>
      </p:sp>
      <p:grpSp>
        <p:nvGrpSpPr>
          <p:cNvPr id="24579" name="Diagram 4">
            <a:extLst>
              <a:ext uri="{FF2B5EF4-FFF2-40B4-BE49-F238E27FC236}">
                <a16:creationId xmlns:a16="http://schemas.microsoft.com/office/drawing/2014/main" id="{02DB94FF-AE3E-FF4F-9712-130516353255}"/>
              </a:ext>
            </a:extLst>
          </p:cNvPr>
          <p:cNvGrpSpPr>
            <a:grpSpLocks/>
          </p:cNvGrpSpPr>
          <p:nvPr/>
        </p:nvGrpSpPr>
        <p:grpSpPr bwMode="auto">
          <a:xfrm>
            <a:off x="7190356" y="1396958"/>
            <a:ext cx="4443480" cy="4474936"/>
            <a:chOff x="5370218" y="1351148"/>
            <a:chExt cx="3623216" cy="4474931"/>
          </a:xfrm>
        </p:grpSpPr>
        <p:sp>
          <p:nvSpPr>
            <p:cNvPr id="24599" name="Dowolny kształt 3">
              <a:extLst>
                <a:ext uri="{FF2B5EF4-FFF2-40B4-BE49-F238E27FC236}">
                  <a16:creationId xmlns:a16="http://schemas.microsoft.com/office/drawing/2014/main" id="{2ED7F391-ACB4-314E-BC76-384FF4F5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207" y="3701957"/>
              <a:ext cx="506531" cy="1447796"/>
            </a:xfrm>
            <a:custGeom>
              <a:avLst/>
              <a:gdLst>
                <a:gd name="T0" fmla="*/ 253264 w 506536"/>
                <a:gd name="T1" fmla="*/ 0 h 1447800"/>
                <a:gd name="T2" fmla="*/ 506526 w 506536"/>
                <a:gd name="T3" fmla="*/ 723896 h 1447800"/>
                <a:gd name="T4" fmla="*/ 253264 w 506536"/>
                <a:gd name="T5" fmla="*/ 1447792 h 1447800"/>
                <a:gd name="T6" fmla="*/ 0 w 506536"/>
                <a:gd name="T7" fmla="*/ 723896 h 1447800"/>
                <a:gd name="T8" fmla="*/ 0 w 506536"/>
                <a:gd name="T9" fmla="*/ 0 h 1447800"/>
                <a:gd name="T10" fmla="*/ 253264 w 506536"/>
                <a:gd name="T11" fmla="*/ 0 h 1447800"/>
                <a:gd name="T12" fmla="*/ 253264 w 506536"/>
                <a:gd name="T13" fmla="*/ 1447792 h 1447800"/>
                <a:gd name="T14" fmla="*/ 506526 w 506536"/>
                <a:gd name="T15" fmla="*/ 1447792 h 14478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536"/>
                <a:gd name="T25" fmla="*/ 0 h 1447800"/>
                <a:gd name="T26" fmla="*/ 506536 w 506536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536" h="1447800">
                  <a:moveTo>
                    <a:pt x="0" y="0"/>
                  </a:moveTo>
                  <a:lnTo>
                    <a:pt x="253268" y="0"/>
                  </a:lnTo>
                  <a:lnTo>
                    <a:pt x="253268" y="1447800"/>
                  </a:lnTo>
                  <a:lnTo>
                    <a:pt x="506536" y="144780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27621" tIns="685553" rIns="227621" bIns="685553" anchor="ctr" anchorCtr="1"/>
            <a:lstStyle/>
            <a:p>
              <a:endParaRPr lang="pl-PL"/>
            </a:p>
          </p:txBody>
        </p:sp>
        <p:sp>
          <p:nvSpPr>
            <p:cNvPr id="24600" name="Dowolny kształt 4">
              <a:extLst>
                <a:ext uri="{FF2B5EF4-FFF2-40B4-BE49-F238E27FC236}">
                  <a16:creationId xmlns:a16="http://schemas.microsoft.com/office/drawing/2014/main" id="{C8089D4F-0095-284F-8AB2-8B404AEC8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207" y="3701957"/>
              <a:ext cx="506531" cy="482602"/>
            </a:xfrm>
            <a:custGeom>
              <a:avLst/>
              <a:gdLst>
                <a:gd name="T0" fmla="*/ 253264 w 506536"/>
                <a:gd name="T1" fmla="*/ 0 h 482599"/>
                <a:gd name="T2" fmla="*/ 506526 w 506536"/>
                <a:gd name="T3" fmla="*/ 241303 h 482599"/>
                <a:gd name="T4" fmla="*/ 253264 w 506536"/>
                <a:gd name="T5" fmla="*/ 482605 h 482599"/>
                <a:gd name="T6" fmla="*/ 0 w 506536"/>
                <a:gd name="T7" fmla="*/ 241303 h 482599"/>
                <a:gd name="T8" fmla="*/ 0 w 506536"/>
                <a:gd name="T9" fmla="*/ 0 h 482599"/>
                <a:gd name="T10" fmla="*/ 253264 w 506536"/>
                <a:gd name="T11" fmla="*/ 0 h 482599"/>
                <a:gd name="T12" fmla="*/ 253264 w 506536"/>
                <a:gd name="T13" fmla="*/ 482605 h 482599"/>
                <a:gd name="T14" fmla="*/ 506526 w 506536"/>
                <a:gd name="T15" fmla="*/ 482605 h 4825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536"/>
                <a:gd name="T25" fmla="*/ 0 h 482599"/>
                <a:gd name="T26" fmla="*/ 506536 w 506536"/>
                <a:gd name="T27" fmla="*/ 482599 h 482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536" h="482599">
                  <a:moveTo>
                    <a:pt x="0" y="0"/>
                  </a:moveTo>
                  <a:lnTo>
                    <a:pt x="253268" y="0"/>
                  </a:lnTo>
                  <a:lnTo>
                    <a:pt x="253268" y="482599"/>
                  </a:lnTo>
                  <a:lnTo>
                    <a:pt x="506536" y="482599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48479" tIns="223808" rIns="248479" bIns="223808" anchor="ctr" anchorCtr="1"/>
            <a:lstStyle/>
            <a:p>
              <a:endParaRPr lang="pl-PL"/>
            </a:p>
          </p:txBody>
        </p:sp>
        <p:sp>
          <p:nvSpPr>
            <p:cNvPr id="24601" name="Dowolny kształt 5">
              <a:extLst>
                <a:ext uri="{FF2B5EF4-FFF2-40B4-BE49-F238E27FC236}">
                  <a16:creationId xmlns:a16="http://schemas.microsoft.com/office/drawing/2014/main" id="{6A8CC847-027A-6F4E-8737-F644DD86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207" y="3219355"/>
              <a:ext cx="506531" cy="482602"/>
            </a:xfrm>
            <a:custGeom>
              <a:avLst/>
              <a:gdLst>
                <a:gd name="T0" fmla="*/ 253264 w 506536"/>
                <a:gd name="T1" fmla="*/ 0 h 482600"/>
                <a:gd name="T2" fmla="*/ 506526 w 506536"/>
                <a:gd name="T3" fmla="*/ 241302 h 482600"/>
                <a:gd name="T4" fmla="*/ 253264 w 506536"/>
                <a:gd name="T5" fmla="*/ 482604 h 482600"/>
                <a:gd name="T6" fmla="*/ 0 w 506536"/>
                <a:gd name="T7" fmla="*/ 241302 h 482600"/>
                <a:gd name="T8" fmla="*/ 0 w 506536"/>
                <a:gd name="T9" fmla="*/ 482604 h 482600"/>
                <a:gd name="T10" fmla="*/ 253264 w 506536"/>
                <a:gd name="T11" fmla="*/ 482604 h 482600"/>
                <a:gd name="T12" fmla="*/ 253264 w 506536"/>
                <a:gd name="T13" fmla="*/ 0 h 482600"/>
                <a:gd name="T14" fmla="*/ 506526 w 506536"/>
                <a:gd name="T15" fmla="*/ 0 h 4826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536"/>
                <a:gd name="T25" fmla="*/ 0 h 482600"/>
                <a:gd name="T26" fmla="*/ 506536 w 506536"/>
                <a:gd name="T27" fmla="*/ 482600 h 482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536" h="482600">
                  <a:moveTo>
                    <a:pt x="0" y="482600"/>
                  </a:moveTo>
                  <a:lnTo>
                    <a:pt x="253268" y="482600"/>
                  </a:lnTo>
                  <a:lnTo>
                    <a:pt x="253268" y="0"/>
                  </a:lnTo>
                  <a:lnTo>
                    <a:pt x="506536" y="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48479" tIns="223808" rIns="248479" bIns="223808" anchor="ctr" anchorCtr="1"/>
            <a:lstStyle/>
            <a:p>
              <a:endParaRPr lang="pl-PL"/>
            </a:p>
          </p:txBody>
        </p:sp>
        <p:sp>
          <p:nvSpPr>
            <p:cNvPr id="24602" name="Dowolny kształt 6">
              <a:extLst>
                <a:ext uri="{FF2B5EF4-FFF2-40B4-BE49-F238E27FC236}">
                  <a16:creationId xmlns:a16="http://schemas.microsoft.com/office/drawing/2014/main" id="{1EBE8D1A-0E2F-EA45-A234-BA21C6A3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207" y="2254151"/>
              <a:ext cx="506531" cy="1447796"/>
            </a:xfrm>
            <a:custGeom>
              <a:avLst/>
              <a:gdLst>
                <a:gd name="T0" fmla="*/ 253264 w 506536"/>
                <a:gd name="T1" fmla="*/ 0 h 1447800"/>
                <a:gd name="T2" fmla="*/ 506526 w 506536"/>
                <a:gd name="T3" fmla="*/ 723896 h 1447800"/>
                <a:gd name="T4" fmla="*/ 253264 w 506536"/>
                <a:gd name="T5" fmla="*/ 1447792 h 1447800"/>
                <a:gd name="T6" fmla="*/ 0 w 506536"/>
                <a:gd name="T7" fmla="*/ 723896 h 1447800"/>
                <a:gd name="T8" fmla="*/ 0 w 506536"/>
                <a:gd name="T9" fmla="*/ 1447792 h 1447800"/>
                <a:gd name="T10" fmla="*/ 253264 w 506536"/>
                <a:gd name="T11" fmla="*/ 1447792 h 1447800"/>
                <a:gd name="T12" fmla="*/ 253264 w 506536"/>
                <a:gd name="T13" fmla="*/ 0 h 1447800"/>
                <a:gd name="T14" fmla="*/ 506526 w 506536"/>
                <a:gd name="T15" fmla="*/ 0 h 14478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536"/>
                <a:gd name="T25" fmla="*/ 0 h 1447800"/>
                <a:gd name="T26" fmla="*/ 506536 w 506536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536" h="1447800">
                  <a:moveTo>
                    <a:pt x="0" y="1447800"/>
                  </a:moveTo>
                  <a:lnTo>
                    <a:pt x="253268" y="1447800"/>
                  </a:lnTo>
                  <a:lnTo>
                    <a:pt x="253268" y="0"/>
                  </a:lnTo>
                  <a:lnTo>
                    <a:pt x="506536" y="0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27621" tIns="685553" rIns="227621" bIns="685553" anchor="ctr" anchorCtr="1"/>
            <a:lstStyle/>
            <a:p>
              <a:endParaRPr lang="pl-PL"/>
            </a:p>
          </p:txBody>
        </p:sp>
        <p:sp>
          <p:nvSpPr>
            <p:cNvPr id="24603" name="Dowolny kształt 7">
              <a:extLst>
                <a:ext uri="{FF2B5EF4-FFF2-40B4-BE49-F238E27FC236}">
                  <a16:creationId xmlns:a16="http://schemas.microsoft.com/office/drawing/2014/main" id="{9AF40CD1-0298-F740-9B8D-BF5CB07474DB}"/>
                </a:ext>
              </a:extLst>
            </p:cNvPr>
            <p:cNvSpPr>
              <a:spLocks/>
            </p:cNvSpPr>
            <p:nvPr/>
          </p:nvSpPr>
          <p:spPr bwMode="auto">
            <a:xfrm rot="16200004">
              <a:off x="3424747" y="3296619"/>
              <a:ext cx="4474931" cy="583989"/>
            </a:xfrm>
            <a:custGeom>
              <a:avLst/>
              <a:gdLst>
                <a:gd name="T0" fmla="*/ 2031996 w 4064000"/>
                <a:gd name="T1" fmla="*/ 0 h 772160"/>
                <a:gd name="T2" fmla="*/ 4063990 w 4064000"/>
                <a:gd name="T3" fmla="*/ 386076 h 772160"/>
                <a:gd name="T4" fmla="*/ 2031996 w 4064000"/>
                <a:gd name="T5" fmla="*/ 772150 h 772160"/>
                <a:gd name="T6" fmla="*/ 0 w 4064000"/>
                <a:gd name="T7" fmla="*/ 386076 h 772160"/>
                <a:gd name="T8" fmla="*/ 0 w 4064000"/>
                <a:gd name="T9" fmla="*/ 0 h 772160"/>
                <a:gd name="T10" fmla="*/ 4063990 w 4064000"/>
                <a:gd name="T11" fmla="*/ 0 h 772160"/>
                <a:gd name="T12" fmla="*/ 4063990 w 4064000"/>
                <a:gd name="T13" fmla="*/ 772150 h 772160"/>
                <a:gd name="T14" fmla="*/ 0 w 4064000"/>
                <a:gd name="T15" fmla="*/ 772150 h 772160"/>
                <a:gd name="T16" fmla="*/ 0 w 4064000"/>
                <a:gd name="T17" fmla="*/ 0 h 7721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64000"/>
                <a:gd name="T28" fmla="*/ 0 h 772160"/>
                <a:gd name="T29" fmla="*/ 4064000 w 4064000"/>
                <a:gd name="T30" fmla="*/ 772160 h 77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64000" h="772160">
                  <a:moveTo>
                    <a:pt x="0" y="0"/>
                  </a:moveTo>
                  <a:lnTo>
                    <a:pt x="4064000" y="0"/>
                  </a:lnTo>
                  <a:lnTo>
                    <a:pt x="4064000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BB"/>
            </a:solidFill>
            <a:ln w="28575">
              <a:noFill/>
              <a:miter lim="800000"/>
              <a:headEnd/>
              <a:tailEnd/>
            </a:ln>
          </p:spPr>
          <p:txBody>
            <a:bodyPr lIns="17775" tIns="17775" rIns="17775" bIns="17775" anchor="ctr" anchorCtr="1"/>
            <a:lstStyle>
              <a:lvl1pPr defTabSz="1243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200"/>
                </a:spcAft>
              </a:pPr>
              <a:r>
                <a:rPr lang="pl-PL" altLang="pl-PL" sz="2400" b="1" dirty="0">
                  <a:solidFill>
                    <a:schemeClr val="bg1"/>
                  </a:solidFill>
                </a:rPr>
                <a:t>Dokumenty autorskie</a:t>
              </a:r>
            </a:p>
          </p:txBody>
        </p:sp>
        <p:sp>
          <p:nvSpPr>
            <p:cNvPr id="9" name="Dowolny kształt 8">
              <a:extLst>
                <a:ext uri="{FF2B5EF4-FFF2-40B4-BE49-F238E27FC236}">
                  <a16:creationId xmlns:a16="http://schemas.microsoft.com/office/drawing/2014/main" id="{1C5287EB-5439-4DC7-B844-25526E058009}"/>
                </a:ext>
              </a:extLst>
            </p:cNvPr>
            <p:cNvSpPr/>
            <p:nvPr/>
          </p:nvSpPr>
          <p:spPr>
            <a:xfrm>
              <a:off x="6461508" y="1704670"/>
              <a:ext cx="2531926" cy="771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2684"/>
                <a:gd name="f7" fmla="val 772160"/>
                <a:gd name="f8" fmla="+- 0 0 -90"/>
                <a:gd name="f9" fmla="*/ f3 1 2532684"/>
                <a:gd name="f10" fmla="*/ f4 1 772160"/>
                <a:gd name="f11" fmla="+- f7 0 f5"/>
                <a:gd name="f12" fmla="+- f6 0 f5"/>
                <a:gd name="f13" fmla="*/ f8 f0 1"/>
                <a:gd name="f14" fmla="*/ f12 1 2532684"/>
                <a:gd name="f15" fmla="*/ f11 1 772160"/>
                <a:gd name="f16" fmla="*/ 0 f12 1"/>
                <a:gd name="f17" fmla="*/ 0 f11 1"/>
                <a:gd name="f18" fmla="*/ 2532684 f12 1"/>
                <a:gd name="f19" fmla="*/ 772160 f11 1"/>
                <a:gd name="f20" fmla="*/ f13 1 f2"/>
                <a:gd name="f21" fmla="*/ f16 1 2532684"/>
                <a:gd name="f22" fmla="*/ f17 1 772160"/>
                <a:gd name="f23" fmla="*/ f18 1 2532684"/>
                <a:gd name="f24" fmla="*/ f19 1 772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532684" h="77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lIns="9528" tIns="9528" rIns="9528" bIns="9528" anchor="ctr" anchorCtr="1"/>
            <a:lstStyle/>
            <a:p>
              <a:pPr algn="ctr" defTabSz="66675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135 podręczników akademickich</a:t>
              </a:r>
            </a:p>
          </p:txBody>
        </p:sp>
        <p:sp>
          <p:nvSpPr>
            <p:cNvPr id="24605" name="Dowolny kształt 9">
              <a:extLst>
                <a:ext uri="{FF2B5EF4-FFF2-40B4-BE49-F238E27FC236}">
                  <a16:creationId xmlns:a16="http://schemas.microsoft.com/office/drawing/2014/main" id="{EFA0644D-8CF0-9C44-B1CF-2C239C589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48" y="2669541"/>
              <a:ext cx="2532686" cy="772155"/>
            </a:xfrm>
            <a:custGeom>
              <a:avLst/>
              <a:gdLst>
                <a:gd name="T0" fmla="*/ 1266344 w 2532684"/>
                <a:gd name="T1" fmla="*/ 0 h 772160"/>
                <a:gd name="T2" fmla="*/ 2532688 w 2532684"/>
                <a:gd name="T3" fmla="*/ 386076 h 772160"/>
                <a:gd name="T4" fmla="*/ 1266344 w 2532684"/>
                <a:gd name="T5" fmla="*/ 772150 h 772160"/>
                <a:gd name="T6" fmla="*/ 0 w 2532684"/>
                <a:gd name="T7" fmla="*/ 386076 h 772160"/>
                <a:gd name="T8" fmla="*/ 0 w 2532684"/>
                <a:gd name="T9" fmla="*/ 0 h 772160"/>
                <a:gd name="T10" fmla="*/ 2532688 w 2532684"/>
                <a:gd name="T11" fmla="*/ 0 h 772160"/>
                <a:gd name="T12" fmla="*/ 2532688 w 2532684"/>
                <a:gd name="T13" fmla="*/ 772150 h 772160"/>
                <a:gd name="T14" fmla="*/ 0 w 2532684"/>
                <a:gd name="T15" fmla="*/ 772150 h 772160"/>
                <a:gd name="T16" fmla="*/ 0 w 2532684"/>
                <a:gd name="T17" fmla="*/ 0 h 7721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2684"/>
                <a:gd name="T28" fmla="*/ 0 h 772160"/>
                <a:gd name="T29" fmla="*/ 2532684 w 2532684"/>
                <a:gd name="T30" fmla="*/ 772160 h 77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528CC1"/>
              </a:solidFill>
              <a:miter lim="800000"/>
              <a:headEnd/>
              <a:tailEnd/>
            </a:ln>
          </p:spPr>
          <p:txBody>
            <a:bodyPr lIns="9528" tIns="9528" rIns="9528" bIns="9528" anchor="ctr" anchorCtr="1"/>
            <a:lstStyle>
              <a:lvl1pPr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8 monografii</a:t>
              </a:r>
            </a:p>
          </p:txBody>
        </p:sp>
        <p:sp>
          <p:nvSpPr>
            <p:cNvPr id="24606" name="Dowolny kształt 10">
              <a:extLst>
                <a:ext uri="{FF2B5EF4-FFF2-40B4-BE49-F238E27FC236}">
                  <a16:creationId xmlns:a16="http://schemas.microsoft.com/office/drawing/2014/main" id="{7E72356B-7074-D444-AB22-94D33080D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48" y="3634744"/>
              <a:ext cx="2532686" cy="772155"/>
            </a:xfrm>
            <a:custGeom>
              <a:avLst/>
              <a:gdLst>
                <a:gd name="T0" fmla="*/ 1266344 w 2532684"/>
                <a:gd name="T1" fmla="*/ 0 h 772160"/>
                <a:gd name="T2" fmla="*/ 2532688 w 2532684"/>
                <a:gd name="T3" fmla="*/ 386076 h 772160"/>
                <a:gd name="T4" fmla="*/ 1266344 w 2532684"/>
                <a:gd name="T5" fmla="*/ 772150 h 772160"/>
                <a:gd name="T6" fmla="*/ 0 w 2532684"/>
                <a:gd name="T7" fmla="*/ 386076 h 772160"/>
                <a:gd name="T8" fmla="*/ 0 w 2532684"/>
                <a:gd name="T9" fmla="*/ 0 h 772160"/>
                <a:gd name="T10" fmla="*/ 2532688 w 2532684"/>
                <a:gd name="T11" fmla="*/ 0 h 772160"/>
                <a:gd name="T12" fmla="*/ 2532688 w 2532684"/>
                <a:gd name="T13" fmla="*/ 772150 h 772160"/>
                <a:gd name="T14" fmla="*/ 0 w 2532684"/>
                <a:gd name="T15" fmla="*/ 772150 h 772160"/>
                <a:gd name="T16" fmla="*/ 0 w 2532684"/>
                <a:gd name="T17" fmla="*/ 0 h 7721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2684"/>
                <a:gd name="T28" fmla="*/ 0 h 772160"/>
                <a:gd name="T29" fmla="*/ 2532684 w 2532684"/>
                <a:gd name="T30" fmla="*/ 772160 h 77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528CC1"/>
              </a:solidFill>
              <a:miter lim="800000"/>
              <a:headEnd/>
              <a:tailEnd/>
            </a:ln>
          </p:spPr>
          <p:txBody>
            <a:bodyPr lIns="9528" tIns="9528" rIns="9528" bIns="9528" anchor="ctr" anchorCtr="1"/>
            <a:lstStyle>
              <a:lvl1pPr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Komentarz do Kodeksu Cywilnego</a:t>
              </a:r>
            </a:p>
          </p:txBody>
        </p:sp>
        <p:sp>
          <p:nvSpPr>
            <p:cNvPr id="24607" name="Dowolny kształt 11">
              <a:extLst>
                <a:ext uri="{FF2B5EF4-FFF2-40B4-BE49-F238E27FC236}">
                  <a16:creationId xmlns:a16="http://schemas.microsoft.com/office/drawing/2014/main" id="{93B3D3DC-97B2-DF4C-BD91-54F4F3F4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48" y="4599948"/>
              <a:ext cx="2532686" cy="772155"/>
            </a:xfrm>
            <a:custGeom>
              <a:avLst/>
              <a:gdLst>
                <a:gd name="T0" fmla="*/ 1266344 w 2532684"/>
                <a:gd name="T1" fmla="*/ 0 h 772160"/>
                <a:gd name="T2" fmla="*/ 2532688 w 2532684"/>
                <a:gd name="T3" fmla="*/ 386076 h 772160"/>
                <a:gd name="T4" fmla="*/ 1266344 w 2532684"/>
                <a:gd name="T5" fmla="*/ 772150 h 772160"/>
                <a:gd name="T6" fmla="*/ 0 w 2532684"/>
                <a:gd name="T7" fmla="*/ 386076 h 772160"/>
                <a:gd name="T8" fmla="*/ 0 w 2532684"/>
                <a:gd name="T9" fmla="*/ 0 h 772160"/>
                <a:gd name="T10" fmla="*/ 2532688 w 2532684"/>
                <a:gd name="T11" fmla="*/ 0 h 772160"/>
                <a:gd name="T12" fmla="*/ 2532688 w 2532684"/>
                <a:gd name="T13" fmla="*/ 772150 h 772160"/>
                <a:gd name="T14" fmla="*/ 0 w 2532684"/>
                <a:gd name="T15" fmla="*/ 772150 h 772160"/>
                <a:gd name="T16" fmla="*/ 0 w 2532684"/>
                <a:gd name="T17" fmla="*/ 0 h 7721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2684"/>
                <a:gd name="T28" fmla="*/ 0 h 772160"/>
                <a:gd name="T29" fmla="*/ 2532684 w 2532684"/>
                <a:gd name="T30" fmla="*/ 772160 h 77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528CC1"/>
              </a:solidFill>
              <a:miter lim="800000"/>
              <a:headEnd/>
              <a:tailEnd/>
            </a:ln>
          </p:spPr>
          <p:txBody>
            <a:bodyPr lIns="9528" tIns="9528" rIns="9528" bIns="9528" anchor="ctr" anchorCtr="1"/>
            <a:lstStyle>
              <a:lvl1pPr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66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66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50 procedur powiązanych z art. 222 k.c.</a:t>
              </a:r>
            </a:p>
          </p:txBody>
        </p:sp>
      </p:grpSp>
      <p:grpSp>
        <p:nvGrpSpPr>
          <p:cNvPr id="24580" name="Diagram 5">
            <a:extLst>
              <a:ext uri="{FF2B5EF4-FFF2-40B4-BE49-F238E27FC236}">
                <a16:creationId xmlns:a16="http://schemas.microsoft.com/office/drawing/2014/main" id="{08944DBE-698E-3C4D-A2D2-052AFEB58171}"/>
              </a:ext>
            </a:extLst>
          </p:cNvPr>
          <p:cNvGrpSpPr>
            <a:grpSpLocks/>
          </p:cNvGrpSpPr>
          <p:nvPr/>
        </p:nvGrpSpPr>
        <p:grpSpPr bwMode="auto">
          <a:xfrm>
            <a:off x="558164" y="1396960"/>
            <a:ext cx="6382132" cy="4474935"/>
            <a:chOff x="83064" y="928051"/>
            <a:chExt cx="4900927" cy="5130781"/>
          </a:xfrm>
        </p:grpSpPr>
        <p:sp>
          <p:nvSpPr>
            <p:cNvPr id="24584" name="Dowolny kształt 15">
              <a:extLst>
                <a:ext uri="{FF2B5EF4-FFF2-40B4-BE49-F238E27FC236}">
                  <a16:creationId xmlns:a16="http://schemas.microsoft.com/office/drawing/2014/main" id="{D97D6F39-0501-9C4A-84AC-84FB8F6B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3396118"/>
              <a:ext cx="411534" cy="2297951"/>
            </a:xfrm>
            <a:custGeom>
              <a:avLst/>
              <a:gdLst>
                <a:gd name="T0" fmla="*/ 205767 w 411535"/>
                <a:gd name="T1" fmla="*/ 0 h 2297949"/>
                <a:gd name="T2" fmla="*/ 411533 w 411535"/>
                <a:gd name="T3" fmla="*/ 1148977 h 2297949"/>
                <a:gd name="T4" fmla="*/ 205767 w 411535"/>
                <a:gd name="T5" fmla="*/ 2297953 h 2297949"/>
                <a:gd name="T6" fmla="*/ 0 w 411535"/>
                <a:gd name="T7" fmla="*/ 1148977 h 2297949"/>
                <a:gd name="T8" fmla="*/ 0 w 411535"/>
                <a:gd name="T9" fmla="*/ 0 h 2297949"/>
                <a:gd name="T10" fmla="*/ 205767 w 411535"/>
                <a:gd name="T11" fmla="*/ 0 h 2297949"/>
                <a:gd name="T12" fmla="*/ 205767 w 411535"/>
                <a:gd name="T13" fmla="*/ 2297953 h 2297949"/>
                <a:gd name="T14" fmla="*/ 411533 w 411535"/>
                <a:gd name="T15" fmla="*/ 2297953 h 22979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2297949"/>
                <a:gd name="T26" fmla="*/ 411535 w 411535"/>
                <a:gd name="T27" fmla="*/ 2297949 h 2297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2297949">
                  <a:moveTo>
                    <a:pt x="0" y="0"/>
                  </a:moveTo>
                  <a:lnTo>
                    <a:pt x="205767" y="0"/>
                  </a:lnTo>
                  <a:lnTo>
                    <a:pt x="205767" y="2297949"/>
                  </a:lnTo>
                  <a:lnTo>
                    <a:pt x="411535" y="2297949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0102" tIns="1090614" rIns="160102" bIns="1090614" anchor="ctr" anchorCtr="1"/>
            <a:lstStyle/>
            <a:p>
              <a:endParaRPr lang="pl-PL"/>
            </a:p>
          </p:txBody>
        </p:sp>
        <p:sp>
          <p:nvSpPr>
            <p:cNvPr id="24585" name="Dowolny kształt 16">
              <a:extLst>
                <a:ext uri="{FF2B5EF4-FFF2-40B4-BE49-F238E27FC236}">
                  <a16:creationId xmlns:a16="http://schemas.microsoft.com/office/drawing/2014/main" id="{2DF34029-81E7-734C-8FC3-37EF67FC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3396118"/>
              <a:ext cx="411534" cy="1554333"/>
            </a:xfrm>
            <a:custGeom>
              <a:avLst/>
              <a:gdLst>
                <a:gd name="T0" fmla="*/ 205767 w 411535"/>
                <a:gd name="T1" fmla="*/ 0 h 1554332"/>
                <a:gd name="T2" fmla="*/ 411533 w 411535"/>
                <a:gd name="T3" fmla="*/ 777168 h 1554332"/>
                <a:gd name="T4" fmla="*/ 205767 w 411535"/>
                <a:gd name="T5" fmla="*/ 1554334 h 1554332"/>
                <a:gd name="T6" fmla="*/ 0 w 411535"/>
                <a:gd name="T7" fmla="*/ 777168 h 1554332"/>
                <a:gd name="T8" fmla="*/ 0 w 411535"/>
                <a:gd name="T9" fmla="*/ 0 h 1554332"/>
                <a:gd name="T10" fmla="*/ 205767 w 411535"/>
                <a:gd name="T11" fmla="*/ 0 h 1554332"/>
                <a:gd name="T12" fmla="*/ 205767 w 411535"/>
                <a:gd name="T13" fmla="*/ 1554334 h 1554332"/>
                <a:gd name="T14" fmla="*/ 411533 w 411535"/>
                <a:gd name="T15" fmla="*/ 1554334 h 155433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1554332"/>
                <a:gd name="T26" fmla="*/ 411535 w 411535"/>
                <a:gd name="T27" fmla="*/ 1554332 h 15543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1554332">
                  <a:moveTo>
                    <a:pt x="0" y="0"/>
                  </a:moveTo>
                  <a:lnTo>
                    <a:pt x="205767" y="0"/>
                  </a:lnTo>
                  <a:lnTo>
                    <a:pt x="205767" y="1554332"/>
                  </a:lnTo>
                  <a:lnTo>
                    <a:pt x="411535" y="1554332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78271" tIns="736969" rIns="178271" bIns="736969" anchor="ctr" anchorCtr="1"/>
            <a:lstStyle/>
            <a:p>
              <a:endParaRPr lang="pl-PL"/>
            </a:p>
          </p:txBody>
        </p:sp>
        <p:sp>
          <p:nvSpPr>
            <p:cNvPr id="24586" name="Dowolny kształt 17">
              <a:extLst>
                <a:ext uri="{FF2B5EF4-FFF2-40B4-BE49-F238E27FC236}">
                  <a16:creationId xmlns:a16="http://schemas.microsoft.com/office/drawing/2014/main" id="{F32AC683-BB68-6B43-A775-3ECF543C0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3396118"/>
              <a:ext cx="411534" cy="810716"/>
            </a:xfrm>
            <a:custGeom>
              <a:avLst/>
              <a:gdLst>
                <a:gd name="T0" fmla="*/ 205767 w 411535"/>
                <a:gd name="T1" fmla="*/ 0 h 810714"/>
                <a:gd name="T2" fmla="*/ 411533 w 411535"/>
                <a:gd name="T3" fmla="*/ 405359 h 810714"/>
                <a:gd name="T4" fmla="*/ 205767 w 411535"/>
                <a:gd name="T5" fmla="*/ 810718 h 810714"/>
                <a:gd name="T6" fmla="*/ 0 w 411535"/>
                <a:gd name="T7" fmla="*/ 405359 h 810714"/>
                <a:gd name="T8" fmla="*/ 0 w 411535"/>
                <a:gd name="T9" fmla="*/ 0 h 810714"/>
                <a:gd name="T10" fmla="*/ 205767 w 411535"/>
                <a:gd name="T11" fmla="*/ 0 h 810714"/>
                <a:gd name="T12" fmla="*/ 205767 w 411535"/>
                <a:gd name="T13" fmla="*/ 810718 h 810714"/>
                <a:gd name="T14" fmla="*/ 411533 w 411535"/>
                <a:gd name="T15" fmla="*/ 810718 h 8107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810714"/>
                <a:gd name="T26" fmla="*/ 411535 w 411535"/>
                <a:gd name="T27" fmla="*/ 810714 h 8107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810714">
                  <a:moveTo>
                    <a:pt x="0" y="0"/>
                  </a:moveTo>
                  <a:lnTo>
                    <a:pt x="205767" y="0"/>
                  </a:lnTo>
                  <a:lnTo>
                    <a:pt x="205767" y="810714"/>
                  </a:lnTo>
                  <a:lnTo>
                    <a:pt x="411535" y="810714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95736" tIns="382630" rIns="195736" bIns="382630" anchor="ctr" anchorCtr="1"/>
            <a:lstStyle/>
            <a:p>
              <a:endParaRPr lang="pl-PL"/>
            </a:p>
          </p:txBody>
        </p:sp>
        <p:sp>
          <p:nvSpPr>
            <p:cNvPr id="24587" name="Dowolny kształt 18">
              <a:extLst>
                <a:ext uri="{FF2B5EF4-FFF2-40B4-BE49-F238E27FC236}">
                  <a16:creationId xmlns:a16="http://schemas.microsoft.com/office/drawing/2014/main" id="{DE5F1FAA-4BBA-2A49-949B-7BCE2016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3350398"/>
              <a:ext cx="411534" cy="91440"/>
            </a:xfrm>
            <a:custGeom>
              <a:avLst/>
              <a:gdLst>
                <a:gd name="T0" fmla="*/ 205767 w 411535"/>
                <a:gd name="T1" fmla="*/ 0 h 91440"/>
                <a:gd name="T2" fmla="*/ 411533 w 411535"/>
                <a:gd name="T3" fmla="*/ 45720 h 91440"/>
                <a:gd name="T4" fmla="*/ 205767 w 411535"/>
                <a:gd name="T5" fmla="*/ 91440 h 91440"/>
                <a:gd name="T6" fmla="*/ 0 w 411535"/>
                <a:gd name="T7" fmla="*/ 45720 h 91440"/>
                <a:gd name="T8" fmla="*/ 0 w 411535"/>
                <a:gd name="T9" fmla="*/ 45720 h 91440"/>
                <a:gd name="T10" fmla="*/ 205767 w 411535"/>
                <a:gd name="T11" fmla="*/ 45720 h 91440"/>
                <a:gd name="T12" fmla="*/ 205767 w 411535"/>
                <a:gd name="T13" fmla="*/ 112817 h 91440"/>
                <a:gd name="T14" fmla="*/ 411533 w 411535"/>
                <a:gd name="T15" fmla="*/ 112817 h 9144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91440"/>
                <a:gd name="T26" fmla="*/ 411535 w 411535"/>
                <a:gd name="T27" fmla="*/ 91440 h 914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91440">
                  <a:moveTo>
                    <a:pt x="0" y="45720"/>
                  </a:moveTo>
                  <a:lnTo>
                    <a:pt x="205767" y="45720"/>
                  </a:lnTo>
                  <a:lnTo>
                    <a:pt x="205767" y="112817"/>
                  </a:lnTo>
                  <a:lnTo>
                    <a:pt x="411535" y="112817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8044" tIns="35295" rIns="208044" bIns="35295" anchor="ctr" anchorCtr="1"/>
            <a:lstStyle/>
            <a:p>
              <a:endParaRPr lang="pl-PL"/>
            </a:p>
          </p:txBody>
        </p:sp>
        <p:sp>
          <p:nvSpPr>
            <p:cNvPr id="24588" name="Dowolny kształt 19">
              <a:extLst>
                <a:ext uri="{FF2B5EF4-FFF2-40B4-BE49-F238E27FC236}">
                  <a16:creationId xmlns:a16="http://schemas.microsoft.com/office/drawing/2014/main" id="{25E3583E-DD29-F344-B66F-352C9C8D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2719599"/>
              <a:ext cx="411534" cy="676518"/>
            </a:xfrm>
            <a:custGeom>
              <a:avLst/>
              <a:gdLst>
                <a:gd name="T0" fmla="*/ 205767 w 411535"/>
                <a:gd name="T1" fmla="*/ 0 h 676519"/>
                <a:gd name="T2" fmla="*/ 411533 w 411535"/>
                <a:gd name="T3" fmla="*/ 338259 h 676519"/>
                <a:gd name="T4" fmla="*/ 205767 w 411535"/>
                <a:gd name="T5" fmla="*/ 676517 h 676519"/>
                <a:gd name="T6" fmla="*/ 0 w 411535"/>
                <a:gd name="T7" fmla="*/ 338259 h 676519"/>
                <a:gd name="T8" fmla="*/ 0 w 411535"/>
                <a:gd name="T9" fmla="*/ 676517 h 676519"/>
                <a:gd name="T10" fmla="*/ 205767 w 411535"/>
                <a:gd name="T11" fmla="*/ 676517 h 676519"/>
                <a:gd name="T12" fmla="*/ 205767 w 411535"/>
                <a:gd name="T13" fmla="*/ 0 h 676519"/>
                <a:gd name="T14" fmla="*/ 411533 w 411535"/>
                <a:gd name="T15" fmla="*/ 0 h 67651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676519"/>
                <a:gd name="T26" fmla="*/ 411535 w 411535"/>
                <a:gd name="T27" fmla="*/ 676519 h 6765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676519">
                  <a:moveTo>
                    <a:pt x="0" y="676519"/>
                  </a:moveTo>
                  <a:lnTo>
                    <a:pt x="205767" y="676519"/>
                  </a:lnTo>
                  <a:lnTo>
                    <a:pt x="205767" y="0"/>
                  </a:lnTo>
                  <a:lnTo>
                    <a:pt x="411535" y="0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98671" tIns="318467" rIns="198671" bIns="318467" anchor="ctr" anchorCtr="1"/>
            <a:lstStyle/>
            <a:p>
              <a:endParaRPr lang="pl-PL"/>
            </a:p>
          </p:txBody>
        </p:sp>
        <p:sp>
          <p:nvSpPr>
            <p:cNvPr id="24589" name="Dowolny kształt 20">
              <a:extLst>
                <a:ext uri="{FF2B5EF4-FFF2-40B4-BE49-F238E27FC236}">
                  <a16:creationId xmlns:a16="http://schemas.microsoft.com/office/drawing/2014/main" id="{C4943462-DB15-C042-86E4-F4123B5E6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1975981"/>
              <a:ext cx="411534" cy="1420136"/>
            </a:xfrm>
            <a:custGeom>
              <a:avLst/>
              <a:gdLst>
                <a:gd name="T0" fmla="*/ 205767 w 411535"/>
                <a:gd name="T1" fmla="*/ 0 h 1420136"/>
                <a:gd name="T2" fmla="*/ 411533 w 411535"/>
                <a:gd name="T3" fmla="*/ 710068 h 1420136"/>
                <a:gd name="T4" fmla="*/ 205767 w 411535"/>
                <a:gd name="T5" fmla="*/ 1420136 h 1420136"/>
                <a:gd name="T6" fmla="*/ 0 w 411535"/>
                <a:gd name="T7" fmla="*/ 710068 h 1420136"/>
                <a:gd name="T8" fmla="*/ 0 w 411535"/>
                <a:gd name="T9" fmla="*/ 1420136 h 1420136"/>
                <a:gd name="T10" fmla="*/ 205767 w 411535"/>
                <a:gd name="T11" fmla="*/ 1420136 h 1420136"/>
                <a:gd name="T12" fmla="*/ 205767 w 411535"/>
                <a:gd name="T13" fmla="*/ 0 h 1420136"/>
                <a:gd name="T14" fmla="*/ 411533 w 411535"/>
                <a:gd name="T15" fmla="*/ 0 h 142013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1420136"/>
                <a:gd name="T26" fmla="*/ 411535 w 411535"/>
                <a:gd name="T27" fmla="*/ 1420136 h 1420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1420136">
                  <a:moveTo>
                    <a:pt x="0" y="1420136"/>
                  </a:moveTo>
                  <a:lnTo>
                    <a:pt x="205767" y="1420136"/>
                  </a:lnTo>
                  <a:lnTo>
                    <a:pt x="205767" y="0"/>
                  </a:lnTo>
                  <a:lnTo>
                    <a:pt x="411535" y="0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1508" tIns="673108" rIns="181499" bIns="673108" anchor="ctr" anchorCtr="1"/>
            <a:lstStyle/>
            <a:p>
              <a:endParaRPr lang="pl-PL"/>
            </a:p>
          </p:txBody>
        </p:sp>
        <p:sp>
          <p:nvSpPr>
            <p:cNvPr id="24590" name="Dowolny kształt 21">
              <a:extLst>
                <a:ext uri="{FF2B5EF4-FFF2-40B4-BE49-F238E27FC236}">
                  <a16:creationId xmlns:a16="http://schemas.microsoft.com/office/drawing/2014/main" id="{587E0934-F9E6-0542-9A26-5B285473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54" y="1225497"/>
              <a:ext cx="411534" cy="2170621"/>
            </a:xfrm>
            <a:custGeom>
              <a:avLst/>
              <a:gdLst>
                <a:gd name="T0" fmla="*/ 205767 w 411535"/>
                <a:gd name="T1" fmla="*/ 0 h 2170619"/>
                <a:gd name="T2" fmla="*/ 411533 w 411535"/>
                <a:gd name="T3" fmla="*/ 1085312 h 2170619"/>
                <a:gd name="T4" fmla="*/ 205767 w 411535"/>
                <a:gd name="T5" fmla="*/ 2170623 h 2170619"/>
                <a:gd name="T6" fmla="*/ 0 w 411535"/>
                <a:gd name="T7" fmla="*/ 1085312 h 2170619"/>
                <a:gd name="T8" fmla="*/ 0 w 411535"/>
                <a:gd name="T9" fmla="*/ 2170623 h 2170619"/>
                <a:gd name="T10" fmla="*/ 205767 w 411535"/>
                <a:gd name="T11" fmla="*/ 2170623 h 2170619"/>
                <a:gd name="T12" fmla="*/ 205767 w 411535"/>
                <a:gd name="T13" fmla="*/ 0 h 2170619"/>
                <a:gd name="T14" fmla="*/ 411533 w 411535"/>
                <a:gd name="T15" fmla="*/ 0 h 217061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535"/>
                <a:gd name="T25" fmla="*/ 0 h 2170619"/>
                <a:gd name="T26" fmla="*/ 411535 w 411535"/>
                <a:gd name="T27" fmla="*/ 2170619 h 21706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535" h="2170619">
                  <a:moveTo>
                    <a:pt x="0" y="2170619"/>
                  </a:moveTo>
                  <a:lnTo>
                    <a:pt x="205767" y="2170619"/>
                  </a:lnTo>
                  <a:lnTo>
                    <a:pt x="205767" y="0"/>
                  </a:lnTo>
                  <a:lnTo>
                    <a:pt x="411535" y="0"/>
                  </a:lnTo>
                </a:path>
              </a:pathLst>
            </a:custGeom>
            <a:noFill/>
            <a:ln w="12701" cap="flat">
              <a:solidFill>
                <a:srgbClr val="81BB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3238" tIns="1030080" rIns="163238" bIns="1030080" anchor="ctr" anchorCtr="1"/>
            <a:lstStyle/>
            <a:p>
              <a:endParaRPr lang="pl-PL"/>
            </a:p>
          </p:txBody>
        </p:sp>
        <p:sp>
          <p:nvSpPr>
            <p:cNvPr id="24591" name="Dowolny kształt 22">
              <a:extLst>
                <a:ext uri="{FF2B5EF4-FFF2-40B4-BE49-F238E27FC236}">
                  <a16:creationId xmlns:a16="http://schemas.microsoft.com/office/drawing/2014/main" id="{31B16B68-3A66-1645-9C77-7C442FCF9DA8}"/>
                </a:ext>
              </a:extLst>
            </p:cNvPr>
            <p:cNvSpPr>
              <a:spLocks/>
            </p:cNvSpPr>
            <p:nvPr/>
          </p:nvSpPr>
          <p:spPr bwMode="auto">
            <a:xfrm rot="16200004">
              <a:off x="-2178451" y="3202426"/>
              <a:ext cx="5117920" cy="594890"/>
            </a:xfrm>
            <a:custGeom>
              <a:avLst/>
              <a:gdLst>
                <a:gd name="T0" fmla="*/ 1898180 w 3796361"/>
                <a:gd name="T1" fmla="*/ 0 h 594893"/>
                <a:gd name="T2" fmla="*/ 3796359 w 3796361"/>
                <a:gd name="T3" fmla="*/ 297444 h 594893"/>
                <a:gd name="T4" fmla="*/ 1898180 w 3796361"/>
                <a:gd name="T5" fmla="*/ 594887 h 594893"/>
                <a:gd name="T6" fmla="*/ 0 w 3796361"/>
                <a:gd name="T7" fmla="*/ 297444 h 594893"/>
                <a:gd name="T8" fmla="*/ 0 w 3796361"/>
                <a:gd name="T9" fmla="*/ 0 h 594893"/>
                <a:gd name="T10" fmla="*/ 3796359 w 3796361"/>
                <a:gd name="T11" fmla="*/ 0 h 594893"/>
                <a:gd name="T12" fmla="*/ 3796359 w 3796361"/>
                <a:gd name="T13" fmla="*/ 594887 h 594893"/>
                <a:gd name="T14" fmla="*/ 0 w 3796361"/>
                <a:gd name="T15" fmla="*/ 594887 h 594893"/>
                <a:gd name="T16" fmla="*/ 0 w 3796361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96361"/>
                <a:gd name="T28" fmla="*/ 0 h 594893"/>
                <a:gd name="T29" fmla="*/ 3796361 w 3796361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96361" h="594893">
                  <a:moveTo>
                    <a:pt x="0" y="0"/>
                  </a:moveTo>
                  <a:lnTo>
                    <a:pt x="3796361" y="0"/>
                  </a:lnTo>
                  <a:lnTo>
                    <a:pt x="3796361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9CBB"/>
            </a:solidFill>
            <a:ln w="12701">
              <a:noFill/>
              <a:miter lim="800000"/>
              <a:headEnd/>
              <a:tailEnd/>
            </a:ln>
          </p:spPr>
          <p:txBody>
            <a:bodyPr lIns="20958" tIns="20958" rIns="20958" bIns="20958" anchor="ctr" anchorCtr="1"/>
            <a:lstStyle>
              <a:lvl1pPr defTabSz="14668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4668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4668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4668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4668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66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66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66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66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1400"/>
                </a:spcAft>
              </a:pPr>
              <a:r>
                <a:rPr lang="pl-PL" altLang="pl-PL" sz="2400" b="1" dirty="0">
                  <a:solidFill>
                    <a:schemeClr val="bg1"/>
                  </a:solidFill>
                </a:rPr>
                <a:t>Dokumenty źródłowe</a:t>
              </a:r>
            </a:p>
          </p:txBody>
        </p:sp>
        <p:sp>
          <p:nvSpPr>
            <p:cNvPr id="24592" name="Dowolny kształt 23">
              <a:extLst>
                <a:ext uri="{FF2B5EF4-FFF2-40B4-BE49-F238E27FC236}">
                  <a16:creationId xmlns:a16="http://schemas.microsoft.com/office/drawing/2014/main" id="{AC5B3C0A-099E-7F4A-95CF-D1953918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89" y="928051"/>
              <a:ext cx="3894502" cy="594890"/>
            </a:xfrm>
            <a:custGeom>
              <a:avLst/>
              <a:gdLst>
                <a:gd name="T0" fmla="*/ 1947251 w 3894502"/>
                <a:gd name="T1" fmla="*/ 0 h 594893"/>
                <a:gd name="T2" fmla="*/ 3894502 w 3894502"/>
                <a:gd name="T3" fmla="*/ 297444 h 594893"/>
                <a:gd name="T4" fmla="*/ 1947251 w 3894502"/>
                <a:gd name="T5" fmla="*/ 594887 h 594893"/>
                <a:gd name="T6" fmla="*/ 0 w 3894502"/>
                <a:gd name="T7" fmla="*/ 297444 h 594893"/>
                <a:gd name="T8" fmla="*/ 0 w 3894502"/>
                <a:gd name="T9" fmla="*/ 0 h 594893"/>
                <a:gd name="T10" fmla="*/ 3894502 w 3894502"/>
                <a:gd name="T11" fmla="*/ 0 h 594893"/>
                <a:gd name="T12" fmla="*/ 3894502 w 3894502"/>
                <a:gd name="T13" fmla="*/ 594887 h 594893"/>
                <a:gd name="T14" fmla="*/ 0 w 3894502"/>
                <a:gd name="T15" fmla="*/ 594887 h 594893"/>
                <a:gd name="T16" fmla="*/ 0 w 3894502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4502"/>
                <a:gd name="T28" fmla="*/ 0 h 594893"/>
                <a:gd name="T29" fmla="*/ 3894502 w 3894502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4502" h="594893">
                  <a:moveTo>
                    <a:pt x="0" y="0"/>
                  </a:moveTo>
                  <a:lnTo>
                    <a:pt x="3894502" y="0"/>
                  </a:lnTo>
                  <a:lnTo>
                    <a:pt x="3894502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81BB33"/>
              </a:solidFill>
              <a:miter lim="800000"/>
              <a:headEnd/>
              <a:tailEnd/>
            </a:ln>
          </p:spPr>
          <p:txBody>
            <a:bodyPr lIns="8887" tIns="8887" rIns="8887" bIns="8887" anchor="ctr" anchorCtr="1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Dziennik Ustaw: pełna baza</a:t>
              </a:r>
            </a:p>
          </p:txBody>
        </p:sp>
        <p:sp>
          <p:nvSpPr>
            <p:cNvPr id="24593" name="Dowolny kształt 24">
              <a:extLst>
                <a:ext uri="{FF2B5EF4-FFF2-40B4-BE49-F238E27FC236}">
                  <a16:creationId xmlns:a16="http://schemas.microsoft.com/office/drawing/2014/main" id="{F12AE5A1-BFDD-8A40-8C47-C0B77E751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89" y="1678527"/>
              <a:ext cx="3894502" cy="594890"/>
            </a:xfrm>
            <a:custGeom>
              <a:avLst/>
              <a:gdLst>
                <a:gd name="T0" fmla="*/ 1947251 w 3894502"/>
                <a:gd name="T1" fmla="*/ 0 h 594893"/>
                <a:gd name="T2" fmla="*/ 3894502 w 3894502"/>
                <a:gd name="T3" fmla="*/ 297444 h 594893"/>
                <a:gd name="T4" fmla="*/ 1947251 w 3894502"/>
                <a:gd name="T5" fmla="*/ 594887 h 594893"/>
                <a:gd name="T6" fmla="*/ 0 w 3894502"/>
                <a:gd name="T7" fmla="*/ 297444 h 594893"/>
                <a:gd name="T8" fmla="*/ 0 w 3894502"/>
                <a:gd name="T9" fmla="*/ 0 h 594893"/>
                <a:gd name="T10" fmla="*/ 3894502 w 3894502"/>
                <a:gd name="T11" fmla="*/ 0 h 594893"/>
                <a:gd name="T12" fmla="*/ 3894502 w 3894502"/>
                <a:gd name="T13" fmla="*/ 594887 h 594893"/>
                <a:gd name="T14" fmla="*/ 0 w 3894502"/>
                <a:gd name="T15" fmla="*/ 594887 h 594893"/>
                <a:gd name="T16" fmla="*/ 0 w 3894502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4502"/>
                <a:gd name="T28" fmla="*/ 0 h 594893"/>
                <a:gd name="T29" fmla="*/ 3894502 w 3894502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4502" h="594893">
                  <a:moveTo>
                    <a:pt x="0" y="0"/>
                  </a:moveTo>
                  <a:lnTo>
                    <a:pt x="3894502" y="0"/>
                  </a:lnTo>
                  <a:lnTo>
                    <a:pt x="3894502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81BB33"/>
              </a:solidFill>
              <a:miter lim="800000"/>
              <a:headEnd/>
              <a:tailEnd/>
            </a:ln>
          </p:spPr>
          <p:txBody>
            <a:bodyPr lIns="8887" tIns="8887" rIns="8887" bIns="8887" anchor="ctr" anchorCtr="1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Monitor Polski: pełna baza</a:t>
              </a:r>
            </a:p>
          </p:txBody>
        </p:sp>
        <p:sp>
          <p:nvSpPr>
            <p:cNvPr id="24594" name="Dowolny kształt 25">
              <a:extLst>
                <a:ext uri="{FF2B5EF4-FFF2-40B4-BE49-F238E27FC236}">
                  <a16:creationId xmlns:a16="http://schemas.microsoft.com/office/drawing/2014/main" id="{052A2FC8-E012-9E41-8CB8-C926450E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89" y="2422145"/>
              <a:ext cx="3894502" cy="594890"/>
            </a:xfrm>
            <a:custGeom>
              <a:avLst/>
              <a:gdLst>
                <a:gd name="T0" fmla="*/ 1947251 w 3894502"/>
                <a:gd name="T1" fmla="*/ 0 h 594893"/>
                <a:gd name="T2" fmla="*/ 3894502 w 3894502"/>
                <a:gd name="T3" fmla="*/ 297444 h 594893"/>
                <a:gd name="T4" fmla="*/ 1947251 w 3894502"/>
                <a:gd name="T5" fmla="*/ 594887 h 594893"/>
                <a:gd name="T6" fmla="*/ 0 w 3894502"/>
                <a:gd name="T7" fmla="*/ 297444 h 594893"/>
                <a:gd name="T8" fmla="*/ 0 w 3894502"/>
                <a:gd name="T9" fmla="*/ 0 h 594893"/>
                <a:gd name="T10" fmla="*/ 3894502 w 3894502"/>
                <a:gd name="T11" fmla="*/ 0 h 594893"/>
                <a:gd name="T12" fmla="*/ 3894502 w 3894502"/>
                <a:gd name="T13" fmla="*/ 594887 h 594893"/>
                <a:gd name="T14" fmla="*/ 0 w 3894502"/>
                <a:gd name="T15" fmla="*/ 594887 h 594893"/>
                <a:gd name="T16" fmla="*/ 0 w 3894502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4502"/>
                <a:gd name="T28" fmla="*/ 0 h 594893"/>
                <a:gd name="T29" fmla="*/ 3894502 w 3894502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4502" h="594893">
                  <a:moveTo>
                    <a:pt x="0" y="0"/>
                  </a:moveTo>
                  <a:lnTo>
                    <a:pt x="3894502" y="0"/>
                  </a:lnTo>
                  <a:lnTo>
                    <a:pt x="3894502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81BB33"/>
              </a:solidFill>
              <a:miter lim="800000"/>
              <a:headEnd/>
              <a:tailEnd/>
            </a:ln>
          </p:spPr>
          <p:txBody>
            <a:bodyPr lIns="8887" tIns="8887" rIns="8887" bIns="8887" anchor="ctr" anchorCtr="1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 b="1" dirty="0">
                  <a:solidFill>
                    <a:srgbClr val="000000"/>
                  </a:solidFill>
                </a:rPr>
                <a:t>Akty korporacyjne</a:t>
              </a:r>
              <a:r>
                <a:rPr lang="pl-PL" altLang="pl-PL" sz="1200" dirty="0">
                  <a:solidFill>
                    <a:srgbClr val="000000"/>
                  </a:solidFill>
                </a:rPr>
                <a:t>:</a:t>
              </a:r>
              <a:r>
                <a:rPr lang="pl-PL" altLang="pl-PL" sz="1200" b="1" dirty="0">
                  <a:solidFill>
                    <a:srgbClr val="000000"/>
                  </a:solidFill>
                </a:rPr>
                <a:t> </a:t>
              </a:r>
              <a:r>
                <a:rPr lang="pl-PL" altLang="pl-PL" sz="1200" dirty="0">
                  <a:solidFill>
                    <a:srgbClr val="000000"/>
                  </a:solidFill>
                </a:rPr>
                <a:t>komplet aktów samorządu: sędziów, </a:t>
              </a:r>
              <a:br>
                <a:rPr lang="pl-PL" altLang="pl-PL" sz="1200" dirty="0">
                  <a:solidFill>
                    <a:srgbClr val="000000"/>
                  </a:solidFill>
                </a:rPr>
              </a:br>
              <a:r>
                <a:rPr lang="pl-PL" altLang="pl-PL" sz="1200" dirty="0">
                  <a:solidFill>
                    <a:srgbClr val="000000"/>
                  </a:solidFill>
                </a:rPr>
                <a:t>radców prawnych, komorników, adwokatów, prokuratorów (w sumie </a:t>
              </a:r>
              <a:r>
                <a:rPr lang="pl-PL" altLang="pl-PL" sz="1200" b="1" dirty="0">
                  <a:solidFill>
                    <a:srgbClr val="000000"/>
                  </a:solidFill>
                </a:rPr>
                <a:t>1750)</a:t>
              </a:r>
              <a:endParaRPr lang="pl-PL" altLang="pl-PL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Dowolny kształt 26">
              <a:extLst>
                <a:ext uri="{FF2B5EF4-FFF2-40B4-BE49-F238E27FC236}">
                  <a16:creationId xmlns:a16="http://schemas.microsoft.com/office/drawing/2014/main" id="{852C6810-A211-453A-951F-1172C78B7ABD}"/>
                </a:ext>
              </a:extLst>
            </p:cNvPr>
            <p:cNvSpPr/>
            <p:nvPr/>
          </p:nvSpPr>
          <p:spPr>
            <a:xfrm>
              <a:off x="1089278" y="3165248"/>
              <a:ext cx="3894713" cy="5954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4502"/>
                <a:gd name="f7" fmla="val 594893"/>
                <a:gd name="f8" fmla="+- 0 0 -90"/>
                <a:gd name="f9" fmla="*/ f3 1 3894502"/>
                <a:gd name="f10" fmla="*/ f4 1 594893"/>
                <a:gd name="f11" fmla="+- f7 0 f5"/>
                <a:gd name="f12" fmla="+- f6 0 f5"/>
                <a:gd name="f13" fmla="*/ f8 f0 1"/>
                <a:gd name="f14" fmla="*/ f12 1 3894502"/>
                <a:gd name="f15" fmla="*/ f11 1 594893"/>
                <a:gd name="f16" fmla="*/ 0 f12 1"/>
                <a:gd name="f17" fmla="*/ 0 f11 1"/>
                <a:gd name="f18" fmla="*/ 3894502 f12 1"/>
                <a:gd name="f19" fmla="*/ 594893 f11 1"/>
                <a:gd name="f20" fmla="*/ f13 1 f2"/>
                <a:gd name="f21" fmla="*/ f16 1 3894502"/>
                <a:gd name="f22" fmla="*/ f17 1 594893"/>
                <a:gd name="f23" fmla="*/ f18 1 3894502"/>
                <a:gd name="f24" fmla="*/ f19 1 59489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94502" h="5948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81BB33"/>
              </a:solidFill>
              <a:prstDash val="solid"/>
              <a:miter/>
            </a:ln>
          </p:spPr>
          <p:txBody>
            <a:bodyPr lIns="8887" tIns="8887" rIns="8887" bIns="8887" anchor="ctr" anchorCtr="1"/>
            <a:lstStyle/>
            <a:p>
              <a:pPr algn="ctr" defTabSz="622304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1" kern="0" dirty="0">
                  <a:solidFill>
                    <a:srgbClr val="000000"/>
                  </a:solidFill>
                  <a:latin typeface="Calibri"/>
                </a:rPr>
                <a:t>Orzeczenia sądów polskich</a:t>
              </a: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:</a:t>
              </a:r>
              <a:r>
                <a:rPr lang="pl-PL" sz="1200" b="1" kern="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jak w LEX Gamma</a:t>
              </a:r>
            </a:p>
          </p:txBody>
        </p:sp>
        <p:sp>
          <p:nvSpPr>
            <p:cNvPr id="27" name="Dowolny kształt 27">
              <a:extLst>
                <a:ext uri="{FF2B5EF4-FFF2-40B4-BE49-F238E27FC236}">
                  <a16:creationId xmlns:a16="http://schemas.microsoft.com/office/drawing/2014/main" id="{5D3E45E7-0409-45C9-A096-42E630C5977C}"/>
                </a:ext>
              </a:extLst>
            </p:cNvPr>
            <p:cNvSpPr/>
            <p:nvPr/>
          </p:nvSpPr>
          <p:spPr>
            <a:xfrm>
              <a:off x="1089278" y="3909923"/>
              <a:ext cx="3894713" cy="59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4502"/>
                <a:gd name="f7" fmla="val 594893"/>
                <a:gd name="f8" fmla="+- 0 0 -90"/>
                <a:gd name="f9" fmla="*/ f3 1 3894502"/>
                <a:gd name="f10" fmla="*/ f4 1 594893"/>
                <a:gd name="f11" fmla="+- f7 0 f5"/>
                <a:gd name="f12" fmla="+- f6 0 f5"/>
                <a:gd name="f13" fmla="*/ f8 f0 1"/>
                <a:gd name="f14" fmla="*/ f12 1 3894502"/>
                <a:gd name="f15" fmla="*/ f11 1 594893"/>
                <a:gd name="f16" fmla="*/ 0 f12 1"/>
                <a:gd name="f17" fmla="*/ 0 f11 1"/>
                <a:gd name="f18" fmla="*/ 3894502 f12 1"/>
                <a:gd name="f19" fmla="*/ 594893 f11 1"/>
                <a:gd name="f20" fmla="*/ f13 1 f2"/>
                <a:gd name="f21" fmla="*/ f16 1 3894502"/>
                <a:gd name="f22" fmla="*/ f17 1 594893"/>
                <a:gd name="f23" fmla="*/ f18 1 3894502"/>
                <a:gd name="f24" fmla="*/ f19 1 59489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894502" h="59489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81BB33"/>
              </a:solidFill>
              <a:prstDash val="solid"/>
              <a:miter/>
            </a:ln>
          </p:spPr>
          <p:txBody>
            <a:bodyPr lIns="8887" tIns="8887" rIns="8887" bIns="8887" anchor="ctr" anchorCtr="1"/>
            <a:lstStyle/>
            <a:p>
              <a:pPr algn="ctr" defTabSz="622304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1" kern="0" dirty="0">
                  <a:solidFill>
                    <a:srgbClr val="000000"/>
                  </a:solidFill>
                  <a:latin typeface="Calibri"/>
                </a:rPr>
                <a:t>Orzeczenia sądów europejskich</a:t>
              </a: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: wybór orzeczeń sądów europejskich, </a:t>
              </a:r>
              <a:br>
                <a:rPr lang="pl-PL" sz="1200" kern="0" dirty="0">
                  <a:solidFill>
                    <a:srgbClr val="000000"/>
                  </a:solidFill>
                  <a:latin typeface="Calibri"/>
                </a:rPr>
              </a:b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istotnych w procesie dydaktycznym (w sumie </a:t>
              </a:r>
              <a:r>
                <a:rPr lang="pl-PL" sz="1200" b="1" kern="0" dirty="0">
                  <a:solidFill>
                    <a:srgbClr val="000000"/>
                  </a:solidFill>
                  <a:latin typeface="Calibri"/>
                </a:rPr>
                <a:t>119</a:t>
              </a:r>
              <a:r>
                <a:rPr lang="pl-PL" sz="1200" kern="0" dirty="0">
                  <a:solidFill>
                    <a:srgbClr val="000000"/>
                  </a:solidFill>
                  <a:latin typeface="Calibri"/>
                </a:rPr>
                <a:t>)</a:t>
              </a:r>
            </a:p>
          </p:txBody>
        </p:sp>
        <p:sp>
          <p:nvSpPr>
            <p:cNvPr id="24597" name="Dowolny kształt 28">
              <a:extLst>
                <a:ext uri="{FF2B5EF4-FFF2-40B4-BE49-F238E27FC236}">
                  <a16:creationId xmlns:a16="http://schemas.microsoft.com/office/drawing/2014/main" id="{B5BF0F63-5B9E-934C-ABBD-F836CF86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89" y="4652997"/>
              <a:ext cx="3894502" cy="594890"/>
            </a:xfrm>
            <a:custGeom>
              <a:avLst/>
              <a:gdLst>
                <a:gd name="T0" fmla="*/ 1947251 w 3894502"/>
                <a:gd name="T1" fmla="*/ 0 h 594893"/>
                <a:gd name="T2" fmla="*/ 3894502 w 3894502"/>
                <a:gd name="T3" fmla="*/ 297444 h 594893"/>
                <a:gd name="T4" fmla="*/ 1947251 w 3894502"/>
                <a:gd name="T5" fmla="*/ 594887 h 594893"/>
                <a:gd name="T6" fmla="*/ 0 w 3894502"/>
                <a:gd name="T7" fmla="*/ 297444 h 594893"/>
                <a:gd name="T8" fmla="*/ 0 w 3894502"/>
                <a:gd name="T9" fmla="*/ 0 h 594893"/>
                <a:gd name="T10" fmla="*/ 3894502 w 3894502"/>
                <a:gd name="T11" fmla="*/ 0 h 594893"/>
                <a:gd name="T12" fmla="*/ 3894502 w 3894502"/>
                <a:gd name="T13" fmla="*/ 594887 h 594893"/>
                <a:gd name="T14" fmla="*/ 0 w 3894502"/>
                <a:gd name="T15" fmla="*/ 594887 h 594893"/>
                <a:gd name="T16" fmla="*/ 0 w 3894502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4502"/>
                <a:gd name="T28" fmla="*/ 0 h 594893"/>
                <a:gd name="T29" fmla="*/ 3894502 w 3894502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4502" h="594893">
                  <a:moveTo>
                    <a:pt x="0" y="0"/>
                  </a:moveTo>
                  <a:lnTo>
                    <a:pt x="3894502" y="0"/>
                  </a:lnTo>
                  <a:lnTo>
                    <a:pt x="3894502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81BB33"/>
              </a:solidFill>
              <a:miter lim="800000"/>
              <a:headEnd/>
              <a:tailEnd/>
            </a:ln>
          </p:spPr>
          <p:txBody>
            <a:bodyPr lIns="8887" tIns="8887" rIns="8887" bIns="8887" anchor="ctr" anchorCtr="1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 b="1">
                  <a:solidFill>
                    <a:srgbClr val="000000"/>
                  </a:solidFill>
                </a:rPr>
                <a:t>Pomniki prawa: </a:t>
              </a:r>
              <a:r>
                <a:rPr lang="pl-PL" altLang="pl-PL" sz="1200">
                  <a:solidFill>
                    <a:srgbClr val="000000"/>
                  </a:solidFill>
                </a:rPr>
                <a:t>pełna baza</a:t>
              </a:r>
            </a:p>
          </p:txBody>
        </p:sp>
        <p:sp>
          <p:nvSpPr>
            <p:cNvPr id="24598" name="Dowolny kształt 30">
              <a:extLst>
                <a:ext uri="{FF2B5EF4-FFF2-40B4-BE49-F238E27FC236}">
                  <a16:creationId xmlns:a16="http://schemas.microsoft.com/office/drawing/2014/main" id="{1BAAC954-AE55-7C4F-8F62-EE2ED93C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89" y="5463942"/>
              <a:ext cx="3894502" cy="594890"/>
            </a:xfrm>
            <a:custGeom>
              <a:avLst/>
              <a:gdLst>
                <a:gd name="T0" fmla="*/ 1947251 w 3894502"/>
                <a:gd name="T1" fmla="*/ 0 h 594893"/>
                <a:gd name="T2" fmla="*/ 3894502 w 3894502"/>
                <a:gd name="T3" fmla="*/ 297444 h 594893"/>
                <a:gd name="T4" fmla="*/ 1947251 w 3894502"/>
                <a:gd name="T5" fmla="*/ 594887 h 594893"/>
                <a:gd name="T6" fmla="*/ 0 w 3894502"/>
                <a:gd name="T7" fmla="*/ 297444 h 594893"/>
                <a:gd name="T8" fmla="*/ 0 w 3894502"/>
                <a:gd name="T9" fmla="*/ 0 h 594893"/>
                <a:gd name="T10" fmla="*/ 3894502 w 3894502"/>
                <a:gd name="T11" fmla="*/ 0 h 594893"/>
                <a:gd name="T12" fmla="*/ 3894502 w 3894502"/>
                <a:gd name="T13" fmla="*/ 594887 h 594893"/>
                <a:gd name="T14" fmla="*/ 0 w 3894502"/>
                <a:gd name="T15" fmla="*/ 594887 h 594893"/>
                <a:gd name="T16" fmla="*/ 0 w 3894502"/>
                <a:gd name="T17" fmla="*/ 0 h 594893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4502"/>
                <a:gd name="T28" fmla="*/ 0 h 594893"/>
                <a:gd name="T29" fmla="*/ 3894502 w 3894502"/>
                <a:gd name="T30" fmla="*/ 594893 h 5948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4502" h="594893">
                  <a:moveTo>
                    <a:pt x="0" y="0"/>
                  </a:moveTo>
                  <a:lnTo>
                    <a:pt x="3894502" y="0"/>
                  </a:lnTo>
                  <a:lnTo>
                    <a:pt x="3894502" y="594893"/>
                  </a:lnTo>
                  <a:lnTo>
                    <a:pt x="0" y="594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1">
              <a:solidFill>
                <a:srgbClr val="81BB33"/>
              </a:solidFill>
              <a:miter lim="800000"/>
              <a:headEnd/>
              <a:tailEnd/>
            </a:ln>
          </p:spPr>
          <p:txBody>
            <a:bodyPr lIns="8887" tIns="8887" rIns="8887" bIns="8887" anchor="ctr" anchorCtr="1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l-PL" altLang="pl-PL" sz="1200" b="1">
                  <a:solidFill>
                    <a:srgbClr val="000000"/>
                  </a:solidFill>
                </a:rPr>
                <a:t>Noty bibliograficzne:</a:t>
              </a:r>
              <a:r>
                <a:rPr lang="pl-PL" altLang="pl-PL" sz="1200">
                  <a:solidFill>
                    <a:srgbClr val="000000"/>
                  </a:solidFill>
                </a:rPr>
                <a:t> (Baza LEX)</a:t>
              </a:r>
            </a:p>
          </p:txBody>
        </p:sp>
      </p:grpSp>
      <p:cxnSp>
        <p:nvCxnSpPr>
          <p:cNvPr id="24581" name="Łącznik prosty ze strzałką 7">
            <a:extLst>
              <a:ext uri="{FF2B5EF4-FFF2-40B4-BE49-F238E27FC236}">
                <a16:creationId xmlns:a16="http://schemas.microsoft.com/office/drawing/2014/main" id="{01826FFE-FC8B-3546-800E-CADEA1242F3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0086396" y="1111798"/>
            <a:ext cx="1" cy="606862"/>
          </a:xfrm>
          <a:prstGeom prst="straightConnector1">
            <a:avLst/>
          </a:prstGeom>
          <a:noFill/>
          <a:ln w="28575">
            <a:solidFill>
              <a:srgbClr val="7F9C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30B81-B30D-9D46-87D5-CB2A0AED4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43102" y="6318251"/>
            <a:ext cx="799482" cy="365125"/>
          </a:xfrm>
        </p:spPr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34" name="Tytuł 1">
            <a:extLst>
              <a:ext uri="{FF2B5EF4-FFF2-40B4-BE49-F238E27FC236}">
                <a16:creationId xmlns:a16="http://schemas.microsoft.com/office/drawing/2014/main" id="{0B70B265-61E0-7E45-8A6C-8538500A450D}"/>
              </a:ext>
            </a:extLst>
          </p:cNvPr>
          <p:cNvSpPr txBox="1">
            <a:spLocks/>
          </p:cNvSpPr>
          <p:nvPr/>
        </p:nvSpPr>
        <p:spPr>
          <a:xfrm>
            <a:off x="558164" y="381148"/>
            <a:ext cx="11633835" cy="591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CC"/>
              </a:buClr>
              <a:tabLst>
                <a:tab pos="1503363" algn="l"/>
              </a:tabLst>
            </a:pPr>
            <a:r>
              <a:rPr lang="pl-PL" sz="2600" b="1" dirty="0">
                <a:solidFill>
                  <a:srgbClr val="0072BB"/>
                </a:solidFill>
                <a:latin typeface="+mn-lt"/>
              </a:rPr>
              <a:t>Zawartość merytoryczna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165AA-8741-B548-B1C9-7827C8201CBE}"/>
              </a:ext>
            </a:extLst>
          </p:cNvPr>
          <p:cNvGrpSpPr/>
          <p:nvPr/>
        </p:nvGrpSpPr>
        <p:grpSpPr>
          <a:xfrm>
            <a:off x="8530541" y="355294"/>
            <a:ext cx="3365803" cy="523220"/>
            <a:chOff x="8530541" y="355294"/>
            <a:chExt cx="3365803" cy="52322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F45709C-8A35-F248-B224-634365C4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0541" y="435088"/>
              <a:ext cx="394708" cy="3947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AD6FF-BC9F-1143-A9EA-84FB6A5E3057}"/>
                </a:ext>
              </a:extLst>
            </p:cNvPr>
            <p:cNvSpPr/>
            <p:nvPr/>
          </p:nvSpPr>
          <p:spPr>
            <a:xfrm>
              <a:off x="9070847" y="355294"/>
              <a:ext cx="28254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altLang="pl-PL" sz="1400" b="1" dirty="0">
                  <a:solidFill>
                    <a:srgbClr val="FF0000"/>
                  </a:solidFill>
                </a:rPr>
                <a:t>Kontent wyróżniający LEXOTEKĘ </a:t>
              </a:r>
              <a:br>
                <a:rPr lang="pl-PL" altLang="pl-PL" sz="1400" b="1" dirty="0">
                  <a:solidFill>
                    <a:srgbClr val="FF0000"/>
                  </a:solidFill>
                </a:rPr>
              </a:br>
              <a:r>
                <a:rPr lang="pl-PL" altLang="pl-PL" sz="1400" b="1" dirty="0">
                  <a:solidFill>
                    <a:srgbClr val="FF0000"/>
                  </a:solidFill>
                </a:rPr>
                <a:t>od LEX Student</a:t>
              </a:r>
              <a:endParaRPr lang="pl-PL" sz="14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Obraz 2">
            <a:extLst>
              <a:ext uri="{FF2B5EF4-FFF2-40B4-BE49-F238E27FC236}">
                <a16:creationId xmlns:a16="http://schemas.microsoft.com/office/drawing/2014/main" id="{F703F4BE-0958-0C47-B136-1B5C3B19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587"/>
            <a:ext cx="12192000" cy="49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pole tekstowe 12">
            <a:extLst>
              <a:ext uri="{FF2B5EF4-FFF2-40B4-BE49-F238E27FC236}">
                <a16:creationId xmlns:a16="http://schemas.microsoft.com/office/drawing/2014/main" id="{BCCA36CB-2E21-F54C-BB1C-ECEB3311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861" y="303694"/>
            <a:ext cx="5502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600" dirty="0"/>
              <a:t>Po otwarciu Pulpitu studenckiego w lewym górnym rogu ekranu startowego znajduje się panel „</a:t>
            </a:r>
            <a:r>
              <a:rPr lang="pl-PL" altLang="pl-PL" sz="1600" b="1" dirty="0"/>
              <a:t>Podręczniki”. </a:t>
            </a:r>
            <a:r>
              <a:rPr lang="pl-PL" altLang="pl-PL" sz="1600" dirty="0"/>
              <a:t>Po kliknięciu opcji „</a:t>
            </a:r>
            <a:r>
              <a:rPr lang="pl-PL" altLang="pl-PL" sz="1600" b="1" dirty="0"/>
              <a:t>Zobacz wszystko</a:t>
            </a:r>
            <a:r>
              <a:rPr lang="pl-PL" altLang="pl-PL" sz="1600" dirty="0"/>
              <a:t>”, uzyskujemy pełną listę podręczników.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A427-A8AE-BB48-9B1B-2C67A7042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BEBD08F-1D74-6E46-B02E-0E6C4E2049EE}"/>
              </a:ext>
            </a:extLst>
          </p:cNvPr>
          <p:cNvSpPr txBox="1">
            <a:spLocks/>
          </p:cNvSpPr>
          <p:nvPr/>
        </p:nvSpPr>
        <p:spPr>
          <a:xfrm>
            <a:off x="558164" y="381148"/>
            <a:ext cx="11633835" cy="591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CC"/>
              </a:buClr>
              <a:tabLst>
                <a:tab pos="1503363" algn="l"/>
              </a:tabLst>
            </a:pPr>
            <a:r>
              <a:rPr lang="pl-PL" sz="2600" b="1" dirty="0">
                <a:solidFill>
                  <a:srgbClr val="0072BB"/>
                </a:solidFill>
                <a:latin typeface="+mn-lt"/>
              </a:rPr>
              <a:t>Strona startowa: </a:t>
            </a:r>
            <a:r>
              <a:rPr lang="pl-PL" sz="2600" b="1" dirty="0">
                <a:solidFill>
                  <a:srgbClr val="81BB33"/>
                </a:solidFill>
                <a:latin typeface="+mn-lt"/>
              </a:rPr>
              <a:t>PULPIT STUDENCKI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AEC042-7CEC-3A47-9608-0CE8B36097FA}"/>
              </a:ext>
            </a:extLst>
          </p:cNvPr>
          <p:cNvSpPr/>
          <p:nvPr/>
        </p:nvSpPr>
        <p:spPr>
          <a:xfrm>
            <a:off x="0" y="1138990"/>
            <a:ext cx="12191999" cy="510201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latin typeface="Calibri Regular" charset="0"/>
            </a:endParaRPr>
          </a:p>
        </p:txBody>
      </p:sp>
      <p:pic>
        <p:nvPicPr>
          <p:cNvPr id="27650" name="Obraz 1">
            <a:extLst>
              <a:ext uri="{FF2B5EF4-FFF2-40B4-BE49-F238E27FC236}">
                <a16:creationId xmlns:a16="http://schemas.microsoft.com/office/drawing/2014/main" id="{D9E23B1A-5A25-7847-ACA7-72398AAB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129"/>
            <a:ext cx="12191999" cy="469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38EF1-AEF9-C541-A491-E0509E326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D930A96B-8224-0546-A7FA-C5EF96127897}"/>
              </a:ext>
            </a:extLst>
          </p:cNvPr>
          <p:cNvSpPr txBox="1">
            <a:spLocks/>
          </p:cNvSpPr>
          <p:nvPr/>
        </p:nvSpPr>
        <p:spPr>
          <a:xfrm>
            <a:off x="558164" y="381148"/>
            <a:ext cx="11633835" cy="591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CC"/>
              </a:buClr>
              <a:tabLst>
                <a:tab pos="1503363" algn="l"/>
              </a:tabLst>
            </a:pPr>
            <a:r>
              <a:rPr lang="pl-PL" sz="2600" b="1" dirty="0">
                <a:solidFill>
                  <a:srgbClr val="0072BB"/>
                </a:solidFill>
                <a:latin typeface="+mn-lt"/>
              </a:rPr>
              <a:t>Podręczniki </a:t>
            </a:r>
            <a:r>
              <a:rPr lang="pl-PL" sz="2600" b="1" dirty="0">
                <a:solidFill>
                  <a:srgbClr val="81BB33"/>
                </a:solidFill>
                <a:latin typeface="+mn-lt"/>
              </a:rPr>
              <a:t>w strukturze zasobów LEX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011B1-819C-2049-B534-1C9BF9EEC1D5}"/>
              </a:ext>
            </a:extLst>
          </p:cNvPr>
          <p:cNvGrpSpPr/>
          <p:nvPr/>
        </p:nvGrpSpPr>
        <p:grpSpPr>
          <a:xfrm>
            <a:off x="7750252" y="3758211"/>
            <a:ext cx="4246676" cy="2112026"/>
            <a:chOff x="7750252" y="3689998"/>
            <a:chExt cx="4246676" cy="2112026"/>
          </a:xfrm>
        </p:grpSpPr>
        <p:sp>
          <p:nvSpPr>
            <p:cNvPr id="14" name="Prostokąt zaokrąglony 4">
              <a:extLst>
                <a:ext uri="{FF2B5EF4-FFF2-40B4-BE49-F238E27FC236}">
                  <a16:creationId xmlns:a16="http://schemas.microsoft.com/office/drawing/2014/main" id="{3CCE8538-B558-024F-A2C2-B14C603B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252" y="3689998"/>
              <a:ext cx="4246676" cy="2112026"/>
            </a:xfrm>
            <a:prstGeom prst="rect">
              <a:avLst/>
            </a:prstGeom>
            <a:solidFill>
              <a:schemeClr val="bg1"/>
            </a:solidFill>
            <a:ln w="12701">
              <a:solidFill>
                <a:srgbClr val="0072BB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l-PL" altLang="pl-PL" sz="12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" name="pole tekstowe 9">
              <a:extLst>
                <a:ext uri="{FF2B5EF4-FFF2-40B4-BE49-F238E27FC236}">
                  <a16:creationId xmlns:a16="http://schemas.microsoft.com/office/drawing/2014/main" id="{E083EA4C-AF06-4CE3-8ADA-0A12D777C961}"/>
                </a:ext>
              </a:extLst>
            </p:cNvPr>
            <p:cNvSpPr txBox="1"/>
            <p:nvPr/>
          </p:nvSpPr>
          <p:spPr>
            <a:xfrm>
              <a:off x="8046720" y="4028482"/>
              <a:ext cx="3950208" cy="1477328"/>
            </a:xfrm>
            <a:prstGeom prst="rect">
              <a:avLst/>
            </a:prstGeom>
            <a:noFill/>
            <a:ln cap="flat">
              <a:noFill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b="1" kern="0" dirty="0">
                  <a:solidFill>
                    <a:srgbClr val="0072BB"/>
                  </a:solidFill>
                  <a:latin typeface="Calibri"/>
                </a:rPr>
                <a:t>Podręczniki w strukturze </a:t>
              </a:r>
              <a:br>
                <a:rPr lang="pl-PL" b="1" kern="0" dirty="0">
                  <a:solidFill>
                    <a:srgbClr val="0072BB"/>
                  </a:solidFill>
                  <a:latin typeface="Calibri"/>
                </a:rPr>
              </a:br>
              <a:r>
                <a:rPr lang="pl-PL" b="1" kern="0" dirty="0">
                  <a:solidFill>
                    <a:srgbClr val="0072BB"/>
                  </a:solidFill>
                  <a:latin typeface="Calibri"/>
                </a:rPr>
                <a:t>zasobów LEX: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b="1" kern="0" dirty="0">
                  <a:solidFill>
                    <a:srgbClr val="000000"/>
                  </a:solidFill>
                  <a:latin typeface="Calibri"/>
                </a:rPr>
                <a:t>Kategoria: </a:t>
              </a:r>
              <a:r>
                <a:rPr lang="pl-PL" kern="0" dirty="0">
                  <a:solidFill>
                    <a:srgbClr val="000000"/>
                  </a:solidFill>
                  <a:latin typeface="Calibri"/>
                </a:rPr>
                <a:t>komentarze i publikacje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b="1" kern="0" dirty="0">
                  <a:solidFill>
                    <a:srgbClr val="000000"/>
                  </a:solidFill>
                  <a:latin typeface="Calibri"/>
                </a:rPr>
                <a:t>Podkategoria</a:t>
              </a:r>
              <a:r>
                <a:rPr lang="pl-PL" kern="0" dirty="0">
                  <a:solidFill>
                    <a:srgbClr val="000000"/>
                  </a:solidFill>
                  <a:latin typeface="Calibri"/>
                </a:rPr>
                <a:t>: monografie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b="1" kern="0" dirty="0">
                  <a:solidFill>
                    <a:srgbClr val="000000"/>
                  </a:solidFill>
                  <a:latin typeface="Calibri"/>
                </a:rPr>
                <a:t>Rodzaj: </a:t>
              </a:r>
              <a:r>
                <a:rPr lang="pl-PL" kern="0" dirty="0">
                  <a:solidFill>
                    <a:srgbClr val="000000"/>
                  </a:solidFill>
                  <a:latin typeface="Calibri"/>
                </a:rPr>
                <a:t>podręczniki</a:t>
              </a:r>
            </a:p>
          </p:txBody>
        </p:sp>
      </p:grp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3F321F1-AECF-D245-80AC-E5F2A0A23D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22306" y="3086275"/>
            <a:ext cx="1801643" cy="1654255"/>
          </a:xfrm>
          <a:prstGeom prst="bentConnector3">
            <a:avLst>
              <a:gd name="adj1" fmla="val 261"/>
            </a:avLst>
          </a:prstGeom>
          <a:ln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059C4-381D-284E-BFB3-3A917BC14C1C}"/>
              </a:ext>
            </a:extLst>
          </p:cNvPr>
          <p:cNvSpPr/>
          <p:nvPr/>
        </p:nvSpPr>
        <p:spPr>
          <a:xfrm>
            <a:off x="0" y="1138990"/>
            <a:ext cx="12191999" cy="510201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latin typeface="Calibri Regular" charset="0"/>
            </a:endParaRPr>
          </a:p>
        </p:txBody>
      </p:sp>
      <p:pic>
        <p:nvPicPr>
          <p:cNvPr id="28674" name="Obraz 1">
            <a:extLst>
              <a:ext uri="{FF2B5EF4-FFF2-40B4-BE49-F238E27FC236}">
                <a16:creationId xmlns:a16="http://schemas.microsoft.com/office/drawing/2014/main" id="{637D4815-7D22-4346-8BDC-40489D72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95" y="2703677"/>
            <a:ext cx="9555100" cy="326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156DE3C-733B-4EC8-BB22-8689FF58952D}"/>
              </a:ext>
            </a:extLst>
          </p:cNvPr>
          <p:cNvSpPr txBox="1"/>
          <p:nvPr/>
        </p:nvSpPr>
        <p:spPr>
          <a:xfrm>
            <a:off x="558164" y="1271888"/>
            <a:ext cx="2495551" cy="95410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kern="0" dirty="0">
                <a:solidFill>
                  <a:srgbClr val="000000"/>
                </a:solidFill>
                <a:latin typeface="+mn-lt"/>
              </a:rPr>
              <a:t>Konstrukcja widoku podręcznika oraz funkcjonalności analogiczne jak dla monografii w LEX.</a:t>
            </a:r>
            <a:endParaRPr lang="pl-PL" sz="1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4A8D-83EB-094C-B3F7-D9D6DFB83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70F6C63-8F8A-E04C-B841-5FDA2EA162C7}"/>
              </a:ext>
            </a:extLst>
          </p:cNvPr>
          <p:cNvSpPr txBox="1">
            <a:spLocks/>
          </p:cNvSpPr>
          <p:nvPr/>
        </p:nvSpPr>
        <p:spPr>
          <a:xfrm>
            <a:off x="558164" y="381148"/>
            <a:ext cx="11633835" cy="591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CC"/>
              </a:buClr>
              <a:tabLst>
                <a:tab pos="1503363" algn="l"/>
              </a:tabLst>
            </a:pPr>
            <a:r>
              <a:rPr lang="pl-PL" sz="2600" b="1" dirty="0">
                <a:solidFill>
                  <a:srgbClr val="0072BB"/>
                </a:solidFill>
                <a:latin typeface="+mn-lt"/>
              </a:rPr>
              <a:t>Kluczowe funkcjonalności </a:t>
            </a:r>
            <a:r>
              <a:rPr lang="pl-PL" sz="2600" b="1" dirty="0">
                <a:solidFill>
                  <a:srgbClr val="81BB33"/>
                </a:solidFill>
                <a:latin typeface="+mn-lt"/>
              </a:rPr>
              <a:t>dla publikacji</a:t>
            </a: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BC835CEA-8A77-5A44-8B67-F7BAB7897997}"/>
              </a:ext>
            </a:extLst>
          </p:cNvPr>
          <p:cNvSpPr txBox="1"/>
          <p:nvPr/>
        </p:nvSpPr>
        <p:spPr>
          <a:xfrm>
            <a:off x="3115054" y="1271888"/>
            <a:ext cx="2044826" cy="954107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kern="0" dirty="0">
                <a:solidFill>
                  <a:srgbClr val="000000"/>
                </a:solidFill>
                <a:latin typeface="Calibri"/>
              </a:rPr>
              <a:t>Kluczowe funkcjonalności warte podkreślania dla adresatów:</a:t>
            </a:r>
          </a:p>
        </p:txBody>
      </p:sp>
      <p:sp>
        <p:nvSpPr>
          <p:cNvPr id="10" name="pole tekstowe 2">
            <a:extLst>
              <a:ext uri="{FF2B5EF4-FFF2-40B4-BE49-F238E27FC236}">
                <a16:creationId xmlns:a16="http://schemas.microsoft.com/office/drawing/2014/main" id="{462895BB-94A8-2A4C-B4C2-3A0617D257FD}"/>
              </a:ext>
            </a:extLst>
          </p:cNvPr>
          <p:cNvSpPr txBox="1"/>
          <p:nvPr/>
        </p:nvSpPr>
        <p:spPr>
          <a:xfrm>
            <a:off x="5108446" y="1271888"/>
            <a:ext cx="6818377" cy="1169551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2BB"/>
              </a:buClr>
              <a:buSzPct val="100000"/>
              <a:buFont typeface="System Font"/>
              <a:buChar char="‣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000000"/>
                </a:solidFill>
                <a:latin typeface="Calibri"/>
              </a:rPr>
              <a:t>połączenie z aktami prawnymi i orzecznictwem,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2BB"/>
              </a:buClr>
              <a:buSzPct val="100000"/>
              <a:buFont typeface="System Font"/>
              <a:buChar char="‣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000000"/>
                </a:solidFill>
                <a:latin typeface="Calibri"/>
              </a:rPr>
              <a:t>lista „Dokumenty powiązane” z danym podręcznikiem: na przykładzie aż 146 cytowanych orzeczeń w danym podręczniku,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2BB"/>
              </a:buClr>
              <a:buSzPct val="100000"/>
              <a:buFont typeface="System Font"/>
              <a:buChar char="‣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kern="0" dirty="0">
                <a:solidFill>
                  <a:srgbClr val="000000"/>
                </a:solidFill>
                <a:latin typeface="Calibri"/>
              </a:rPr>
              <a:t>słowa kluczowe (na przykładzie dla słowa kluczowego System Ubezpieczeń Społecznych ponad 5 tys. aktów, orzeczeń, komentarzy i publikacji z opcją zawężania).</a:t>
            </a:r>
          </a:p>
        </p:txBody>
      </p:sp>
      <p:cxnSp>
        <p:nvCxnSpPr>
          <p:cNvPr id="11" name="Straight Connector 300">
            <a:extLst>
              <a:ext uri="{FF2B5EF4-FFF2-40B4-BE49-F238E27FC236}">
                <a16:creationId xmlns:a16="http://schemas.microsoft.com/office/drawing/2014/main" id="{E7005E0A-5644-9945-92E8-DDB0F4C96CBF}"/>
              </a:ext>
            </a:extLst>
          </p:cNvPr>
          <p:cNvCxnSpPr>
            <a:cxnSpLocks/>
          </p:cNvCxnSpPr>
          <p:nvPr/>
        </p:nvCxnSpPr>
        <p:spPr>
          <a:xfrm>
            <a:off x="3002280" y="1320028"/>
            <a:ext cx="0" cy="1130564"/>
          </a:xfrm>
          <a:prstGeom prst="line">
            <a:avLst/>
          </a:prstGeom>
          <a:ln w="19050">
            <a:solidFill>
              <a:srgbClr val="CBCCD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454388-E91D-5147-902A-85E652F09FCC}"/>
              </a:ext>
            </a:extLst>
          </p:cNvPr>
          <p:cNvSpPr/>
          <p:nvPr/>
        </p:nvSpPr>
        <p:spPr>
          <a:xfrm>
            <a:off x="0" y="1138990"/>
            <a:ext cx="12191999" cy="510201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latin typeface="Calibri Regular" charset="0"/>
            </a:endParaRPr>
          </a:p>
        </p:txBody>
      </p:sp>
      <p:pic>
        <p:nvPicPr>
          <p:cNvPr id="29699" name="Obraz 2">
            <a:extLst>
              <a:ext uri="{FF2B5EF4-FFF2-40B4-BE49-F238E27FC236}">
                <a16:creationId xmlns:a16="http://schemas.microsoft.com/office/drawing/2014/main" id="{D348BCBF-FF7B-E546-B237-F30AF4AC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" y="1404059"/>
            <a:ext cx="5240338" cy="317658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Obraz 3">
            <a:extLst>
              <a:ext uri="{FF2B5EF4-FFF2-40B4-BE49-F238E27FC236}">
                <a16:creationId xmlns:a16="http://schemas.microsoft.com/office/drawing/2014/main" id="{6588A5B7-133C-D344-9490-2B8DC7330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90" y="3485009"/>
            <a:ext cx="6521450" cy="2436812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pole tekstowe 5">
            <a:extLst>
              <a:ext uri="{FF2B5EF4-FFF2-40B4-BE49-F238E27FC236}">
                <a16:creationId xmlns:a16="http://schemas.microsoft.com/office/drawing/2014/main" id="{B95131C3-1E36-7F4E-ACB4-CF5746B8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4" y="5183157"/>
            <a:ext cx="43155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SzPct val="100000"/>
            </a:pPr>
            <a:r>
              <a:rPr lang="pl-PL" altLang="pl-PL" sz="1400" b="1" dirty="0">
                <a:solidFill>
                  <a:srgbClr val="000000"/>
                </a:solidFill>
              </a:rPr>
              <a:t>Możliwość dodawania do aktówki linków </a:t>
            </a:r>
            <a:r>
              <a:rPr lang="pl-PL" altLang="pl-PL" sz="1400" dirty="0">
                <a:solidFill>
                  <a:srgbClr val="000000"/>
                </a:solidFill>
              </a:rPr>
              <a:t>np. skrypt zamieszczony na Google Drive lub link do strony </a:t>
            </a:r>
            <a:r>
              <a:rPr lang="pl-PL" altLang="pl-PL" sz="1400" dirty="0" err="1">
                <a:solidFill>
                  <a:srgbClr val="000000"/>
                </a:solidFill>
              </a:rPr>
              <a:t>ćwiczeniowca</a:t>
            </a:r>
            <a:r>
              <a:rPr lang="pl-PL" altLang="pl-PL" sz="1400" dirty="0">
                <a:solidFill>
                  <a:srgbClr val="000000"/>
                </a:solidFill>
              </a:rPr>
              <a:t> z informacjami o kolejnych zajęciach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7BC0E-5917-1F44-809F-94E7A2B24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B3256-801C-8D49-A7E2-CFDD0F11189A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6F6118A-1A2C-004A-BA7B-406941B8CECA}"/>
              </a:ext>
            </a:extLst>
          </p:cNvPr>
          <p:cNvSpPr txBox="1">
            <a:spLocks/>
          </p:cNvSpPr>
          <p:nvPr/>
        </p:nvSpPr>
        <p:spPr>
          <a:xfrm>
            <a:off x="558164" y="381148"/>
            <a:ext cx="11633835" cy="591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CC"/>
              </a:buClr>
              <a:tabLst>
                <a:tab pos="1503363" algn="l"/>
              </a:tabLst>
            </a:pPr>
            <a:r>
              <a:rPr lang="pl-PL" sz="2600" b="1" dirty="0">
                <a:solidFill>
                  <a:srgbClr val="0072BB"/>
                </a:solidFill>
                <a:latin typeface="+mn-lt"/>
              </a:rPr>
              <a:t>Narzędzia: </a:t>
            </a:r>
            <a:r>
              <a:rPr lang="pl-PL" sz="2600" b="1" dirty="0">
                <a:solidFill>
                  <a:srgbClr val="81BB33"/>
                </a:solidFill>
                <a:latin typeface="+mn-lt"/>
              </a:rPr>
              <a:t>aktówka i notatki</a:t>
            </a:r>
          </a:p>
        </p:txBody>
      </p:sp>
      <p:sp>
        <p:nvSpPr>
          <p:cNvPr id="29701" name="pole tekstowe 4">
            <a:extLst>
              <a:ext uri="{FF2B5EF4-FFF2-40B4-BE49-F238E27FC236}">
                <a16:creationId xmlns:a16="http://schemas.microsoft.com/office/drawing/2014/main" id="{85DD9B62-752E-8642-AF92-2E0E4CD5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584" y="1404059"/>
            <a:ext cx="268955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SzPct val="100000"/>
            </a:pPr>
            <a:r>
              <a:rPr lang="pl-PL" altLang="pl-PL" sz="1400" b="1" dirty="0">
                <a:solidFill>
                  <a:srgbClr val="000000"/>
                </a:solidFill>
              </a:rPr>
              <a:t>Umożliwia katalogowanie materiału </a:t>
            </a:r>
            <a:r>
              <a:rPr lang="pl-PL" altLang="pl-PL" sz="1400" dirty="0">
                <a:solidFill>
                  <a:srgbClr val="000000"/>
                </a:solidFill>
              </a:rPr>
              <a:t>wg najważniejszych publikacji dla użytkownika, per przedmiot, per dziedzina, per wykład/zajęcia i wiele innych</a:t>
            </a:r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E6158EE0-189B-E64E-B34F-F7C6D89A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138" y="1404059"/>
            <a:ext cx="29443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SzPct val="100000"/>
            </a:pPr>
            <a:r>
              <a:rPr lang="pl-PL" altLang="pl-PL" sz="1400" b="1" dirty="0">
                <a:solidFill>
                  <a:srgbClr val="000000"/>
                </a:solidFill>
              </a:rPr>
              <a:t>Opcja dodawania notatek do podręcznika oraz notatek do danego katalogu </a:t>
            </a:r>
            <a:r>
              <a:rPr lang="pl-PL" altLang="pl-PL" sz="1400" dirty="0">
                <a:solidFill>
                  <a:srgbClr val="000000"/>
                </a:solidFill>
              </a:rPr>
              <a:t>np. zdefiniowanego per wykład. Przykład: w jednym katalogu mam wszystkie materiały potrzebne na wykład, łącznie z notatkami z zajęć.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1" grpId="0"/>
      <p:bldP spid="1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oteka_materiały szkoleniowe_16.12  -  tryb zgodności" id="{6FAB54BD-1ACF-4FA6-B11F-3D2901B59A5F}" vid="{9017D5FC-8627-41A2-8A48-BA4380C14C3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5B89847D182B43A8BB912EFA2EDDA2" ma:contentTypeVersion="8" ma:contentTypeDescription="Utwórz nowy dokument." ma:contentTypeScope="" ma:versionID="fa0f6c214ebdef2f842279e078fa6bc0">
  <xsd:schema xmlns:xsd="http://www.w3.org/2001/XMLSchema" xmlns:xs="http://www.w3.org/2001/XMLSchema" xmlns:p="http://schemas.microsoft.com/office/2006/metadata/properties" xmlns:ns2="38956204-0ce0-4620-84a2-b167bb1efed6" xmlns:ns3="ceab0050-b9f1-4a53-9059-1400a11e8d6e" targetNamespace="http://schemas.microsoft.com/office/2006/metadata/properties" ma:root="true" ma:fieldsID="18d2e3866d5c19be5629480271699d79" ns2:_="" ns3:_="">
    <xsd:import namespace="38956204-0ce0-4620-84a2-b167bb1efed6"/>
    <xsd:import namespace="ceab0050-b9f1-4a53-9059-1400a11e8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arq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56204-0ce0-4620-84a2-b167bb1ef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arqr" ma:index="13" nillable="true" ma:displayName="Tekst" ma:internalName="arq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b0050-b9f1-4a53-9059-1400a11e8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qr xmlns="38956204-0ce0-4620-84a2-b167bb1efed6" xsi:nil="true"/>
  </documentManagement>
</p:properties>
</file>

<file path=customXml/itemProps1.xml><?xml version="1.0" encoding="utf-8"?>
<ds:datastoreItem xmlns:ds="http://schemas.openxmlformats.org/officeDocument/2006/customXml" ds:itemID="{38943A47-665A-4A80-90C2-0920E83A5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476BD-C9B0-4896-80D7-8D3B0F290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56204-0ce0-4620-84a2-b167bb1efed6"/>
    <ds:schemaRef ds:uri="ceab0050-b9f1-4a53-9059-1400a11e8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9C9544-C763-44F9-8F40-5E9BF7CA95C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38956204-0ce0-4620-84a2-b167bb1efed6"/>
    <ds:schemaRef ds:uri="http://schemas.microsoft.com/office/infopath/2007/PartnerControls"/>
    <ds:schemaRef ds:uri="ceab0050-b9f1-4a53-9059-1400a11e8d6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Lexoteka_materiały szkoleniowe_16.12_popr</Template>
  <TotalTime>611</TotalTime>
  <Words>498</Words>
  <Application>Microsoft Office PowerPoint</Application>
  <PresentationFormat>Panoramiczny</PresentationFormat>
  <Paragraphs>75</Paragraphs>
  <Slides>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Regular</vt:lpstr>
      <vt:lpstr>System Font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Wątor, Anna</dc:creator>
  <cp:lastModifiedBy>Przemek Dąbrowski</cp:lastModifiedBy>
  <cp:revision>25</cp:revision>
  <cp:lastPrinted>2015-09-14T14:00:05Z</cp:lastPrinted>
  <dcterms:created xsi:type="dcterms:W3CDTF">2019-12-17T08:05:48Z</dcterms:created>
  <dcterms:modified xsi:type="dcterms:W3CDTF">2020-02-05T09:16:59Z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0x010100105B89847D182B43A8BB912EFA2EDDA2</vt:lpwstr>
  </property>
</Properties>
</file>